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352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256" r:id="rId15"/>
    <p:sldId id="259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302" r:id="rId31"/>
    <p:sldId id="303" r:id="rId32"/>
    <p:sldId id="305" r:id="rId33"/>
    <p:sldId id="304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260" r:id="rId46"/>
    <p:sldId id="261" r:id="rId47"/>
    <p:sldId id="280" r:id="rId48"/>
    <p:sldId id="283" r:id="rId49"/>
    <p:sldId id="285" r:id="rId50"/>
    <p:sldId id="258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262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51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648BBFFD-DAEE-D240-9F6A-4B09EAA499C6}">
          <p14:sldIdLst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onceptos" id="{51BF9654-125A-B141-8EA5-84C17335F87B}">
          <p14:sldIdLst>
            <p14:sldId id="256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02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Ejercicios" id="{834E32D9-3A73-9C43-B805-E6F6458F6209}">
          <p14:sldIdLst>
            <p14:sldId id="260"/>
            <p14:sldId id="261"/>
            <p14:sldId id="280"/>
            <p14:sldId id="283"/>
            <p14:sldId id="285"/>
          </p14:sldIdLst>
        </p14:section>
        <p14:section name="Repaso" id="{59A9BC0F-B94E-A640-83FC-4498B9DFB08D}">
          <p14:sldIdLst>
            <p14:sldId id="258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Resolución" id="{21731FF2-E669-DA4D-8C98-EBA50549C89C}">
          <p14:sldIdLst>
            <p14:sldId id="26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1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5"/>
    <p:restoredTop sz="93151"/>
  </p:normalViewPr>
  <p:slideViewPr>
    <p:cSldViewPr snapToGrid="0" snapToObjects="1">
      <p:cViewPr>
        <p:scale>
          <a:sx n="90" d="100"/>
          <a:sy n="90" d="100"/>
        </p:scale>
        <p:origin x="1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476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269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518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280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72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f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Relationship Id="rId3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1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www.aprendeaprogramar.com/mod/resource/view.php?id=205" TargetMode="External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Relationship Id="rId3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f"/><Relationship Id="rId3" Type="http://schemas.openxmlformats.org/officeDocument/2006/relationships/image" Target="../media/image2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Algoritmos Básicos </a:t>
            </a:r>
            <a:r>
              <a:rPr lang="es-ES" dirty="0"/>
              <a:t>(</a:t>
            </a:r>
            <a:r>
              <a:rPr lang="es-ES_tradnl" dirty="0" smtClean="0"/>
              <a:t>Repaso)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294967295"/>
          </p:nvPr>
        </p:nvSpPr>
        <p:spPr>
          <a:xfrm>
            <a:off x="0" y="6575425"/>
            <a:ext cx="3086100" cy="365125"/>
          </a:xfrm>
        </p:spPr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75425"/>
            <a:ext cx="2057400" cy="365125"/>
          </a:xfrm>
        </p:spPr>
        <p:txBody>
          <a:bodyPr/>
          <a:lstStyle/>
          <a:p>
            <a:fld id="{D802D9E1-0DDA-174F-9155-A972C397A999}" type="slidenum">
              <a:rPr lang="es-ES_tradnl" smtClean="0"/>
              <a:pPr/>
              <a:t>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627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3100" i="1" dirty="0"/>
              <a:t>Mezclado (código)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pic>
        <p:nvPicPr>
          <p:cNvPr id="19" name="Marcador de contenido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131" y="2120315"/>
            <a:ext cx="4562035" cy="4392251"/>
          </a:xfrm>
        </p:spPr>
      </p:pic>
      <p:sp>
        <p:nvSpPr>
          <p:cNvPr id="20" name="Abrir llave 19"/>
          <p:cNvSpPr/>
          <p:nvPr/>
        </p:nvSpPr>
        <p:spPr>
          <a:xfrm>
            <a:off x="1845247" y="1885160"/>
            <a:ext cx="406400" cy="261620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Abrir llave 20"/>
          <p:cNvSpPr/>
          <p:nvPr/>
        </p:nvSpPr>
        <p:spPr>
          <a:xfrm rot="10800000">
            <a:off x="7266867" y="4017292"/>
            <a:ext cx="377893" cy="243268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 flipH="1">
            <a:off x="808504" y="2753026"/>
            <a:ext cx="104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División en mitades</a:t>
            </a:r>
            <a:endParaRPr lang="es-ES_tradnl" dirty="0"/>
          </a:p>
        </p:txBody>
      </p:sp>
      <p:sp>
        <p:nvSpPr>
          <p:cNvPr id="23" name="CuadroTexto 22"/>
          <p:cNvSpPr txBox="1"/>
          <p:nvPr/>
        </p:nvSpPr>
        <p:spPr>
          <a:xfrm flipH="1">
            <a:off x="7644760" y="4771969"/>
            <a:ext cx="133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Mezclado de partes ordenadas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8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610" y="2924722"/>
            <a:ext cx="1885316" cy="14109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31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Búsqueda Binaria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Conocida como búsqueda de “intervalo medio”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b="1" dirty="0"/>
              <a:t>Aprovecha</a:t>
            </a:r>
            <a:r>
              <a:rPr lang="es-ES_tradnl" dirty="0"/>
              <a:t> </a:t>
            </a:r>
            <a:r>
              <a:rPr lang="es-ES_tradnl" dirty="0" smtClean="0"/>
              <a:t>la </a:t>
            </a:r>
            <a:r>
              <a:rPr lang="es-ES_tradnl" b="1" dirty="0"/>
              <a:t>estructura</a:t>
            </a:r>
            <a:r>
              <a:rPr lang="es-ES_tradnl" dirty="0"/>
              <a:t> </a:t>
            </a:r>
            <a:r>
              <a:rPr lang="es-ES_tradnl" b="1" dirty="0" smtClean="0"/>
              <a:t>ordenada</a:t>
            </a:r>
            <a:r>
              <a:rPr lang="es-ES_tradnl" dirty="0" smtClean="0"/>
              <a:t> </a:t>
            </a:r>
            <a:r>
              <a:rPr lang="es-ES_tradnl" dirty="0"/>
              <a:t>para evitar buscar en lugares donde no se encuentra el elemento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Realiza solamente log</a:t>
            </a:r>
            <a:r>
              <a:rPr lang="es-ES_tradnl" baseline="-25000" dirty="0"/>
              <a:t>2</a:t>
            </a:r>
            <a:r>
              <a:rPr lang="es-ES_tradnl" dirty="0"/>
              <a:t>(n) comparaciones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Es </a:t>
            </a:r>
            <a:r>
              <a:rPr lang="es-ES_tradnl" b="1" dirty="0"/>
              <a:t>fácil</a:t>
            </a:r>
            <a:r>
              <a:rPr lang="es-ES_tradnl" dirty="0"/>
              <a:t> de programar con </a:t>
            </a:r>
            <a:r>
              <a:rPr lang="es-ES_tradnl" b="1" dirty="0"/>
              <a:t>recursión</a:t>
            </a:r>
            <a:r>
              <a:rPr lang="es-ES_tradnl" dirty="0"/>
              <a:t> </a:t>
            </a:r>
            <a:r>
              <a:rPr lang="es-ES_tradnl" dirty="0" smtClean="0"/>
              <a:t>                 (usando </a:t>
            </a:r>
            <a:r>
              <a:rPr lang="es-ES_tradnl" dirty="0"/>
              <a:t>2 </a:t>
            </a:r>
            <a:r>
              <a:rPr lang="es-ES_tradnl" dirty="0" smtClean="0"/>
              <a:t>métodos)</a:t>
            </a:r>
            <a:endParaRPr lang="es-ES_tradnl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ES_tradnl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u="sng" dirty="0"/>
              <a:t>Razonamiento: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400" dirty="0"/>
              <a:t>Comienza por comparar el elemento en el centro del arreglo con el valor buscado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400" dirty="0"/>
              <a:t>Si el valor buscado es menor, la búsqueda continúa en la primer mitad del arreglo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400" dirty="0"/>
              <a:t>Si el valor buscado es mayor, la búsqueda continúa en la segunda mitad del </a:t>
            </a:r>
            <a:r>
              <a:rPr lang="es-ES_tradnl" sz="2400" dirty="0" smtClean="0"/>
              <a:t>arreglo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250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Búsqueda</a:t>
            </a:r>
            <a:b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31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Búsqueda Binaria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543050" y="2033782"/>
            <a:ext cx="72266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 err="1">
                <a:solidFill>
                  <a:srgbClr val="000000"/>
                </a:solidFill>
              </a:rPr>
              <a:t>buscarRecursivo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&lt;=</a:t>
            </a:r>
            <a:r>
              <a:rPr lang="es-ES_tradnl" sz="1600" dirty="0">
                <a:solidFill>
                  <a:srgbClr val="000000"/>
                </a:solidFill>
              </a:rPr>
              <a:t> der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medio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medio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80"/>
                </a:solidFill>
              </a:rPr>
              <a:t>Trunc</a:t>
            </a:r>
            <a:r>
              <a:rPr lang="es-ES_tradnl" sz="1600" b="1" dirty="0">
                <a:solidFill>
                  <a:srgbClr val="000000"/>
                </a:solidFill>
              </a:rPr>
              <a:t>((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/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2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medio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Entonces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&lt;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medio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buscarRecursivo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buscarRecursivo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7" y="5798536"/>
            <a:ext cx="1183821" cy="6486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86" y="1075811"/>
            <a:ext cx="1045127" cy="7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Búsqueda</a:t>
            </a:r>
            <a:b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31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Búsqueda Binaria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86" y="1075811"/>
            <a:ext cx="1045127" cy="782160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7212298" y="4059513"/>
            <a:ext cx="1931670" cy="76543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/>
              <a:t>Búsqueda: 76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/>
              <a:t>N: 15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3330" t="17746" r="13359" b="17158"/>
          <a:stretch/>
        </p:blipFill>
        <p:spPr>
          <a:xfrm>
            <a:off x="1272298" y="2308871"/>
            <a:ext cx="5940000" cy="3960000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3655381" y="1943746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Mitad=7</a:t>
            </a: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1373774" y="2305439"/>
            <a:ext cx="295337" cy="308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200" dirty="0" smtClean="0"/>
              <a:t>0</a:t>
            </a: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6736860" y="2325759"/>
            <a:ext cx="475438" cy="28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200" dirty="0" smtClean="0"/>
              <a:t>14</a:t>
            </a: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5195901" y="3036959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Mitad=11</a:t>
            </a:r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4444863" y="4106308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Mitad=9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4841103" y="5107298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Mitad=10</a:t>
            </a:r>
          </a:p>
        </p:txBody>
      </p:sp>
    </p:spTree>
    <p:extLst>
      <p:ext uri="{BB962C8B-B14F-4D97-AF65-F5344CB8AC3E}">
        <p14:creationId xmlns:p14="http://schemas.microsoft.com/office/powerpoint/2010/main" val="3778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Introducción a Java (Conceptos)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dirty="0"/>
              <a:t>Lenguajes de Programación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Existen diferentes lenguajes para desarrollar software</a:t>
            </a:r>
          </a:p>
          <a:p>
            <a:r>
              <a:rPr lang="es-ES_tradnl" sz="2400" dirty="0"/>
              <a:t>El desarrollador debe elegir aquel que se adecue a sus necesidades:</a:t>
            </a:r>
          </a:p>
          <a:p>
            <a:pPr lvl="1"/>
            <a:r>
              <a:rPr lang="es-ES_tradnl" sz="2000" dirty="0"/>
              <a:t>Desarrollo de aplicaciones y juegos: Java, C++, C</a:t>
            </a:r>
          </a:p>
          <a:p>
            <a:pPr lvl="1"/>
            <a:r>
              <a:rPr lang="es-ES_tradnl" sz="2000" dirty="0"/>
              <a:t>Bases de datos: </a:t>
            </a:r>
            <a:r>
              <a:rPr lang="es-ES_tradnl" sz="2000" dirty="0" err="1"/>
              <a:t>MySQL</a:t>
            </a:r>
            <a:r>
              <a:rPr lang="es-ES_tradnl" sz="2000" dirty="0"/>
              <a:t>, SQL</a:t>
            </a:r>
          </a:p>
          <a:p>
            <a:pPr lvl="1"/>
            <a:r>
              <a:rPr lang="es-ES_tradnl" sz="2000" dirty="0"/>
              <a:t>Drivers: </a:t>
            </a:r>
            <a:r>
              <a:rPr lang="es-ES_tradnl" sz="2000" dirty="0" err="1"/>
              <a:t>Assembler</a:t>
            </a:r>
            <a:r>
              <a:rPr lang="es-ES_tradnl" sz="2000" dirty="0"/>
              <a:t>, C</a:t>
            </a:r>
          </a:p>
          <a:p>
            <a:pPr lvl="1"/>
            <a:r>
              <a:rPr lang="es-ES_tradnl" sz="2000" dirty="0"/>
              <a:t>Web: HTML, JavaScript, Python, </a:t>
            </a:r>
            <a:r>
              <a:rPr lang="es-ES_tradnl" sz="2000" dirty="0" smtClean="0"/>
              <a:t>PHP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6" name="Shape 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4836113"/>
            <a:ext cx="3159442" cy="171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55" y="4816485"/>
            <a:ext cx="911090" cy="16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dirty="0"/>
              <a:t>¿Por qué Java?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043488" cy="4351338"/>
          </a:xfrm>
        </p:spPr>
        <p:txBody>
          <a:bodyPr>
            <a:normAutofit fontScale="92500" lnSpcReduction="20000"/>
          </a:bodyPr>
          <a:lstStyle/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Es el lenguaje más utilizado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Basado en el paradigma </a:t>
            </a:r>
            <a:r>
              <a:rPr lang="es-AR" b="1" dirty="0">
                <a:solidFill>
                  <a:schemeClr val="dk1"/>
                </a:solidFill>
              </a:rPr>
              <a:t>Orientado a Objetos</a:t>
            </a:r>
            <a:endParaRPr lang="es-AR" dirty="0">
              <a:solidFill>
                <a:schemeClr val="dk1"/>
              </a:solidFill>
            </a:endParaRP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Importante salida laboral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Multi-plataforma (es decir, independiente de hardware y software)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Open-source (OpenJDK) 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Comunidad grande (significa más soporte en la Web)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Entornos de desarrollo potentes (e.g. Netbeans, Eclipse</a:t>
            </a:r>
            <a:r>
              <a:rPr lang="es-AR" dirty="0" smtClean="0">
                <a:solidFill>
                  <a:schemeClr val="dk1"/>
                </a:solidFill>
              </a:rPr>
              <a:t>)</a:t>
            </a:r>
            <a:endParaRPr lang="es-AR" dirty="0">
              <a:solidFill>
                <a:schemeClr val="dk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28044" y="2806022"/>
            <a:ext cx="3580598" cy="262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860315"/>
            <a:ext cx="549148" cy="988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dirty="0"/>
              <a:t>¿Por qué Java?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pic>
        <p:nvPicPr>
          <p:cNvPr id="6" name="Shape 17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7088" y="2120315"/>
            <a:ext cx="5441469" cy="4430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860315"/>
            <a:ext cx="549148" cy="988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dirty="0"/>
              <a:t>¿Por qué Java?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6" name="Shape 18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106" y="2446476"/>
            <a:ext cx="7675555" cy="214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302" y="4573019"/>
            <a:ext cx="5747396" cy="202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860315"/>
            <a:ext cx="549148" cy="9884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dirty="0"/>
              <a:t> Reseña Histórica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860315"/>
            <a:ext cx="549148" cy="9884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10" name="Shape 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4871" y="2103634"/>
            <a:ext cx="6674258" cy="431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1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2" y="5136372"/>
            <a:ext cx="1877151" cy="1407863"/>
          </a:xfrm>
          <a:prstGeom prst="rect">
            <a:avLst/>
          </a:prstGeom>
        </p:spPr>
      </p:pic>
      <p:grpSp>
        <p:nvGrpSpPr>
          <p:cNvPr id="24" name="Agrupar 23"/>
          <p:cNvGrpSpPr/>
          <p:nvPr/>
        </p:nvGrpSpPr>
        <p:grpSpPr>
          <a:xfrm>
            <a:off x="2905461" y="2628473"/>
            <a:ext cx="3861379" cy="3682080"/>
            <a:chOff x="2478984" y="2743200"/>
            <a:chExt cx="5179115" cy="3682080"/>
          </a:xfrm>
        </p:grpSpPr>
        <p:sp>
          <p:nvSpPr>
            <p:cNvPr id="25" name="CustomShape 1"/>
            <p:cNvSpPr/>
            <p:nvPr/>
          </p:nvSpPr>
          <p:spPr>
            <a:xfrm>
              <a:off x="2478985" y="2743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26" name="CustomShape 2"/>
            <p:cNvSpPr/>
            <p:nvPr/>
          </p:nvSpPr>
          <p:spPr>
            <a:xfrm>
              <a:off x="2520745" y="2798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Recorrido</a:t>
              </a:r>
              <a:endParaRPr kumimoji="0" lang="es-AR" sz="39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27" name="CustomShape 3"/>
            <p:cNvSpPr/>
            <p:nvPr/>
          </p:nvSpPr>
          <p:spPr>
            <a:xfrm>
              <a:off x="2478984" y="4016520"/>
              <a:ext cx="5179115" cy="113508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28" name="CustomShape 4"/>
            <p:cNvSpPr/>
            <p:nvPr/>
          </p:nvSpPr>
          <p:spPr>
            <a:xfrm>
              <a:off x="2520745" y="407196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Búsqueda</a:t>
              </a:r>
              <a:endParaRPr kumimoji="0" lang="es-AR" sz="39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29" name="CustomShape 5"/>
            <p:cNvSpPr/>
            <p:nvPr/>
          </p:nvSpPr>
          <p:spPr>
            <a:xfrm>
              <a:off x="2478985" y="5290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30" name="CustomShape 6"/>
            <p:cNvSpPr/>
            <p:nvPr/>
          </p:nvSpPr>
          <p:spPr>
            <a:xfrm>
              <a:off x="2520745" y="5345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Ordenamiento</a:t>
              </a:r>
              <a:endParaRPr kumimoji="0" lang="es-AR" sz="39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719" y="5136372"/>
            <a:ext cx="1308119" cy="1308119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103" y="2765007"/>
            <a:ext cx="1068294" cy="1068294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891" y="4015931"/>
            <a:ext cx="960718" cy="96071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21" y="2583037"/>
            <a:ext cx="1180516" cy="118051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122" y="3916705"/>
            <a:ext cx="1066514" cy="1066514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161057" y="1591206"/>
            <a:ext cx="8821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Muchas aplicaciones requieren contar con métodos básicos para brindar funcionalidad útil y de valor:</a:t>
            </a:r>
          </a:p>
        </p:txBody>
      </p:sp>
    </p:spTree>
    <p:extLst>
      <p:ext uri="{BB962C8B-B14F-4D97-AF65-F5344CB8AC3E}">
        <p14:creationId xmlns:p14="http://schemas.microsoft.com/office/powerpoint/2010/main" val="168345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u="sng" dirty="0" err="1" smtClean="0"/>
              <a:t>NetBeans</a:t>
            </a:r>
            <a:r>
              <a:rPr lang="es-ES_tradnl" sz="2800" i="1" dirty="0"/>
              <a:t>: Entorno de Desarrollo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9" y="2107564"/>
            <a:ext cx="8286961" cy="4750436"/>
          </a:xfrm>
          <a:prstGeom prst="rect">
            <a:avLst/>
          </a:prstGeom>
        </p:spPr>
      </p:pic>
      <p:sp>
        <p:nvSpPr>
          <p:cNvPr id="14" name="Shape 199"/>
          <p:cNvSpPr txBox="1"/>
          <p:nvPr/>
        </p:nvSpPr>
        <p:spPr>
          <a:xfrm>
            <a:off x="1975850" y="168469"/>
            <a:ext cx="6539500" cy="3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AR" sz="1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 tutorial </a:t>
            </a:r>
            <a:r>
              <a:rPr lang="es-AR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cómo instalarlo: </a:t>
            </a:r>
            <a:r>
              <a:rPr lang="es-AR" sz="1000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http://www.aprendeaprogramar.com/mod/resource/view.php?id=205</a:t>
            </a:r>
          </a:p>
          <a:p>
            <a:pPr lvl="0" algn="ctr">
              <a:spcBef>
                <a:spcPts val="0"/>
              </a:spcBef>
              <a:buNone/>
            </a:pPr>
            <a:r>
              <a:rPr lang="es-AR" sz="1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Sitio </a:t>
            </a:r>
            <a:r>
              <a:rPr lang="es-AR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oficial de descarga: </a:t>
            </a:r>
            <a:r>
              <a:rPr lang="es-AR" sz="1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https://netbeans.org/downloads/index.html</a:t>
            </a:r>
          </a:p>
        </p:txBody>
      </p:sp>
      <p:sp>
        <p:nvSpPr>
          <p:cNvPr id="15" name="Shape 201"/>
          <p:cNvSpPr txBox="1"/>
          <p:nvPr/>
        </p:nvSpPr>
        <p:spPr>
          <a:xfrm>
            <a:off x="7480830" y="4576530"/>
            <a:ext cx="857735" cy="6147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AR" sz="1200">
                <a:latin typeface="Arial" charset="0"/>
                <a:ea typeface="Arial" charset="0"/>
                <a:cs typeface="Arial" charset="0"/>
              </a:rPr>
              <a:t>Editor de código fuente</a:t>
            </a:r>
          </a:p>
        </p:txBody>
      </p:sp>
      <p:sp>
        <p:nvSpPr>
          <p:cNvPr id="16" name="Shape 202"/>
          <p:cNvSpPr txBox="1"/>
          <p:nvPr/>
        </p:nvSpPr>
        <p:spPr>
          <a:xfrm>
            <a:off x="2961555" y="2053829"/>
            <a:ext cx="1422600" cy="456136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200" dirty="0">
                <a:latin typeface="Arial" charset="0"/>
                <a:ea typeface="Arial" charset="0"/>
                <a:cs typeface="Arial" charset="0"/>
              </a:rPr>
              <a:t>Ejecución de aplicación Java</a:t>
            </a:r>
          </a:p>
        </p:txBody>
      </p:sp>
      <p:sp>
        <p:nvSpPr>
          <p:cNvPr id="17" name="Shape 204"/>
          <p:cNvSpPr txBox="1"/>
          <p:nvPr/>
        </p:nvSpPr>
        <p:spPr>
          <a:xfrm>
            <a:off x="5675088" y="2044818"/>
            <a:ext cx="1422600" cy="456136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200" dirty="0">
                <a:latin typeface="Arial" charset="0"/>
                <a:ea typeface="Arial" charset="0"/>
                <a:cs typeface="Arial" charset="0"/>
              </a:rPr>
              <a:t>Depuración de aplicación Java</a:t>
            </a:r>
          </a:p>
        </p:txBody>
      </p:sp>
      <p:sp>
        <p:nvSpPr>
          <p:cNvPr id="18" name="Shape 206"/>
          <p:cNvSpPr txBox="1"/>
          <p:nvPr/>
        </p:nvSpPr>
        <p:spPr>
          <a:xfrm>
            <a:off x="463585" y="4061880"/>
            <a:ext cx="1805403" cy="51465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200" dirty="0">
                <a:latin typeface="Arial" charset="0"/>
                <a:ea typeface="Arial" charset="0"/>
                <a:cs typeface="Arial" charset="0"/>
              </a:rPr>
              <a:t>Explorador de archivos de </a:t>
            </a:r>
            <a:r>
              <a:rPr lang="es-AR" sz="1200" dirty="0" smtClean="0">
                <a:latin typeface="Arial" charset="0"/>
                <a:ea typeface="Arial" charset="0"/>
                <a:cs typeface="Arial" charset="0"/>
              </a:rPr>
              <a:t>código fuente</a:t>
            </a:r>
            <a:endParaRPr lang="es-AR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Shape 207"/>
          <p:cNvSpPr txBox="1"/>
          <p:nvPr/>
        </p:nvSpPr>
        <p:spPr>
          <a:xfrm>
            <a:off x="4566093" y="5834680"/>
            <a:ext cx="1247196" cy="492657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200" dirty="0">
                <a:latin typeface="Arial" charset="0"/>
                <a:ea typeface="Arial" charset="0"/>
                <a:cs typeface="Arial" charset="0"/>
              </a:rPr>
              <a:t>Consola de salida estándar</a:t>
            </a:r>
          </a:p>
        </p:txBody>
      </p:sp>
      <p:sp>
        <p:nvSpPr>
          <p:cNvPr id="20" name="Shape 208"/>
          <p:cNvSpPr txBox="1"/>
          <p:nvPr/>
        </p:nvSpPr>
        <p:spPr>
          <a:xfrm>
            <a:off x="504593" y="5509848"/>
            <a:ext cx="1723389" cy="827621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200" dirty="0">
                <a:latin typeface="Arial" charset="0"/>
                <a:ea typeface="Arial" charset="0"/>
                <a:cs typeface="Arial" charset="0"/>
              </a:rPr>
              <a:t>Vista de métodos declarados en el archivo de código fuente actual 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4655827" y="2281897"/>
            <a:ext cx="306000" cy="306000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5040876" y="2280336"/>
            <a:ext cx="306000" cy="306000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3" name="Conector recto de flecha 22"/>
          <p:cNvCxnSpPr>
            <a:stCxn id="22" idx="3"/>
          </p:cNvCxnSpPr>
          <p:nvPr/>
        </p:nvCxnSpPr>
        <p:spPr>
          <a:xfrm>
            <a:off x="4384155" y="2281897"/>
            <a:ext cx="271672" cy="153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24" idx="1"/>
          </p:cNvCxnSpPr>
          <p:nvPr/>
        </p:nvCxnSpPr>
        <p:spPr>
          <a:xfrm flipH="1">
            <a:off x="5346876" y="2272886"/>
            <a:ext cx="328212" cy="160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u="sng" dirty="0" err="1" smtClean="0"/>
              <a:t>NetBeans</a:t>
            </a:r>
            <a:r>
              <a:rPr lang="es-ES_tradnl" sz="2800" i="1" dirty="0"/>
              <a:t>: </a:t>
            </a:r>
            <a:r>
              <a:rPr lang="es-ES_tradnl" sz="2800" i="1" dirty="0" smtClean="0"/>
              <a:t>Crear un Proyecto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08" y="2803408"/>
            <a:ext cx="6656832" cy="3822478"/>
          </a:xfrm>
          <a:prstGeom prst="rect">
            <a:avLst/>
          </a:prstGeom>
        </p:spPr>
      </p:pic>
      <p:sp>
        <p:nvSpPr>
          <p:cNvPr id="29" name="Rectángulo redondeado 28"/>
          <p:cNvSpPr/>
          <p:nvPr/>
        </p:nvSpPr>
        <p:spPr>
          <a:xfrm>
            <a:off x="1686433" y="2935394"/>
            <a:ext cx="450000" cy="450000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Esquina doblada 29"/>
          <p:cNvSpPr/>
          <p:nvPr/>
        </p:nvSpPr>
        <p:spPr>
          <a:xfrm>
            <a:off x="2361692" y="2069853"/>
            <a:ext cx="5118100" cy="433655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File -&gt; New Project (Archivo -&gt; Nuevo Proyecto)</a:t>
            </a:r>
            <a:endParaRPr lang="es-ES_tradnl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 flipH="1">
            <a:off x="1911433" y="2286681"/>
            <a:ext cx="450259" cy="648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 err="1">
                <a:solidFill>
                  <a:prstClr val="black"/>
                </a:solidFill>
              </a:rPr>
              <a:t>NetBeans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>
                <a:solidFill>
                  <a:prstClr val="black"/>
                </a:solidFill>
              </a:rPr>
              <a:t>Elegir el Tipo de Proyecto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08" y="2088924"/>
            <a:ext cx="6327648" cy="4467091"/>
          </a:xfrm>
          <a:prstGeom prst="rect">
            <a:avLst/>
          </a:prstGeom>
        </p:spPr>
      </p:pic>
      <p:sp>
        <p:nvSpPr>
          <p:cNvPr id="9" name="Esquina doblada 8"/>
          <p:cNvSpPr/>
          <p:nvPr/>
        </p:nvSpPr>
        <p:spPr>
          <a:xfrm>
            <a:off x="1673594" y="3881343"/>
            <a:ext cx="1459263" cy="978480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Seleccionar la categoría “Java”</a:t>
            </a:r>
            <a:endParaRPr lang="es-ES_tradnl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Esquina doblada 9"/>
          <p:cNvSpPr/>
          <p:nvPr/>
        </p:nvSpPr>
        <p:spPr>
          <a:xfrm>
            <a:off x="5926721" y="3879979"/>
            <a:ext cx="1731125" cy="884980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Seleccionar el tipo de proyecto </a:t>
            </a:r>
          </a:p>
          <a:p>
            <a:pPr algn="ctr"/>
            <a:r>
              <a:rPr lang="es-ES_tradnl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“Java </a:t>
            </a:r>
            <a:r>
              <a:rPr lang="es-ES_tradnl" sz="14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s-ES_tradnl" sz="14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pplication</a:t>
            </a:r>
            <a:r>
              <a:rPr lang="es-ES_tradnl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endParaRPr lang="es-ES_tradnl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3432980" y="3120985"/>
            <a:ext cx="867925" cy="23085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3132857" y="3351841"/>
            <a:ext cx="734086" cy="101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redondeado 12"/>
          <p:cNvSpPr/>
          <p:nvPr/>
        </p:nvSpPr>
        <p:spPr>
          <a:xfrm>
            <a:off x="5324555" y="3132926"/>
            <a:ext cx="1242471" cy="218915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5945791" y="3351841"/>
            <a:ext cx="846493" cy="52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prstClr val="black"/>
                </a:solidFill>
              </a:rPr>
              <a:t>Introducción a Java</a:t>
            </a:r>
            <a:br>
              <a:rPr lang="es-ES_tradnl" b="1" dirty="0" smtClean="0">
                <a:solidFill>
                  <a:prstClr val="black"/>
                </a:solidFill>
              </a:rPr>
            </a:br>
            <a:r>
              <a:rPr lang="es-ES_tradnl" sz="2800" i="1" u="sng" dirty="0" err="1" smtClean="0">
                <a:solidFill>
                  <a:prstClr val="black"/>
                </a:solidFill>
              </a:rPr>
              <a:t>NetBeans</a:t>
            </a:r>
            <a:r>
              <a:rPr lang="es-ES_tradnl" sz="2800" i="1" dirty="0" smtClean="0">
                <a:solidFill>
                  <a:prstClr val="black"/>
                </a:solidFill>
              </a:rPr>
              <a:t>: Ingresar Nombre y Ubicación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36" y="2078940"/>
            <a:ext cx="6358270" cy="4445549"/>
          </a:xfrm>
          <a:prstGeom prst="rect">
            <a:avLst/>
          </a:prstGeom>
        </p:spPr>
      </p:pic>
      <p:sp>
        <p:nvSpPr>
          <p:cNvPr id="16" name="Esquina doblada 15"/>
          <p:cNvSpPr/>
          <p:nvPr/>
        </p:nvSpPr>
        <p:spPr>
          <a:xfrm>
            <a:off x="1779712" y="3139426"/>
            <a:ext cx="1574009" cy="621523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Dar un nombre </a:t>
            </a:r>
            <a:r>
              <a:rPr lang="es-ES_tradnl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 proyecto</a:t>
            </a:r>
            <a:endParaRPr lang="es-ES_tradnl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4601146" y="2633357"/>
            <a:ext cx="2496565" cy="262871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8" name="Conector recto de flecha 17"/>
          <p:cNvCxnSpPr>
            <a:stCxn id="16" idx="3"/>
            <a:endCxn id="17" idx="1"/>
          </p:cNvCxnSpPr>
          <p:nvPr/>
        </p:nvCxnSpPr>
        <p:spPr>
          <a:xfrm flipV="1">
            <a:off x="3353721" y="2764793"/>
            <a:ext cx="1247425" cy="68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quina doblada 18"/>
          <p:cNvSpPr/>
          <p:nvPr/>
        </p:nvSpPr>
        <p:spPr>
          <a:xfrm>
            <a:off x="7481455" y="3280310"/>
            <a:ext cx="1574783" cy="1458646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Seleccionar una ubicación para alojar </a:t>
            </a:r>
            <a:r>
              <a:rPr lang="es-ES_tradnl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 archivos del proyecto</a:t>
            </a:r>
            <a:endParaRPr lang="es-ES_tradnl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4601146" y="2984059"/>
            <a:ext cx="2496565" cy="250948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1" name="Conector recto de flecha 20"/>
          <p:cNvCxnSpPr>
            <a:stCxn id="19" idx="1"/>
            <a:endCxn id="20" idx="2"/>
          </p:cNvCxnSpPr>
          <p:nvPr/>
        </p:nvCxnSpPr>
        <p:spPr>
          <a:xfrm flipH="1" flipV="1">
            <a:off x="5849429" y="3235007"/>
            <a:ext cx="1632026" cy="77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quina doblada 21"/>
          <p:cNvSpPr/>
          <p:nvPr/>
        </p:nvSpPr>
        <p:spPr>
          <a:xfrm>
            <a:off x="1779712" y="3949529"/>
            <a:ext cx="1574009" cy="1295031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Seleccionar el nombre del la clase principal (</a:t>
            </a:r>
            <a:r>
              <a:rPr lang="es-ES_tradnl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 “Algoritmo”)</a:t>
            </a:r>
            <a:endParaRPr lang="es-ES_tradnl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4828652" y="4981127"/>
            <a:ext cx="3162193" cy="263433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Conector recto de flecha 23"/>
          <p:cNvCxnSpPr>
            <a:stCxn id="22" idx="3"/>
            <a:endCxn id="23" idx="1"/>
          </p:cNvCxnSpPr>
          <p:nvPr/>
        </p:nvCxnSpPr>
        <p:spPr>
          <a:xfrm>
            <a:off x="3353721" y="4597045"/>
            <a:ext cx="1474931" cy="515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n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08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 err="1" smtClean="0">
                <a:solidFill>
                  <a:prstClr val="black"/>
                </a:solidFill>
              </a:rPr>
              <a:t>NetBeans</a:t>
            </a:r>
            <a:r>
              <a:rPr lang="es-ES_tradnl" sz="2800" i="1" dirty="0">
                <a:solidFill>
                  <a:prstClr val="black"/>
                </a:solidFill>
              </a:rPr>
              <a:t>: Agregar Código o Carpetas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2160000"/>
            <a:ext cx="2945081" cy="4351338"/>
          </a:xfrm>
        </p:spPr>
        <p:txBody>
          <a:bodyPr anchor="ctr">
            <a:normAutofit fontScale="70000" lnSpcReduction="20000"/>
          </a:bodyPr>
          <a:lstStyle/>
          <a:p>
            <a:pPr marL="295275" indent="-285750">
              <a:spcBef>
                <a:spcPts val="400"/>
              </a:spcBef>
            </a:pPr>
            <a:r>
              <a:rPr lang="es-AR" dirty="0">
                <a:solidFill>
                  <a:schemeClr val="dk1"/>
                </a:solidFill>
              </a:rPr>
              <a:t>Para agregar código se crean archivos de tipo </a:t>
            </a:r>
            <a:r>
              <a:rPr lang="es-AR" b="1" dirty="0">
                <a:solidFill>
                  <a:schemeClr val="dk1"/>
                </a:solidFill>
              </a:rPr>
              <a:t>clase Java</a:t>
            </a:r>
          </a:p>
          <a:p>
            <a:pPr marL="295275" indent="-285750">
              <a:spcBef>
                <a:spcPts val="400"/>
              </a:spcBef>
            </a:pPr>
            <a:endParaRPr lang="es-AR" dirty="0" smtClean="0">
              <a:solidFill>
                <a:schemeClr val="dk1"/>
              </a:solidFill>
            </a:endParaRPr>
          </a:p>
          <a:p>
            <a:pPr marL="295275" indent="-285750">
              <a:spcBef>
                <a:spcPts val="400"/>
              </a:spcBef>
            </a:pPr>
            <a:r>
              <a:rPr lang="es-AR" dirty="0" smtClean="0">
                <a:solidFill>
                  <a:schemeClr val="dk1"/>
                </a:solidFill>
              </a:rPr>
              <a:t>Se puede organizar el proyecto con carpetas denominadas </a:t>
            </a:r>
            <a:r>
              <a:rPr lang="es-AR" b="1" dirty="0" smtClean="0">
                <a:solidFill>
                  <a:schemeClr val="dk1"/>
                </a:solidFill>
              </a:rPr>
              <a:t>paquetes Java</a:t>
            </a:r>
          </a:p>
          <a:p>
            <a:pPr marL="295275" indent="-285750">
              <a:spcBef>
                <a:spcPts val="400"/>
              </a:spcBef>
            </a:pPr>
            <a:endParaRPr lang="es-AR" dirty="0" smtClean="0">
              <a:solidFill>
                <a:schemeClr val="dk1"/>
              </a:solidFill>
            </a:endParaRPr>
          </a:p>
          <a:p>
            <a:pPr marL="295275" indent="-285750">
              <a:spcBef>
                <a:spcPts val="400"/>
              </a:spcBef>
            </a:pPr>
            <a:r>
              <a:rPr lang="es-AR" dirty="0" smtClean="0">
                <a:solidFill>
                  <a:schemeClr val="dk1"/>
                </a:solidFill>
              </a:rPr>
              <a:t>Lo hacemos desde el explorador de archivos fuentes con click derecho sobre el nombre del proyecto recién creado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600468"/>
            <a:ext cx="6048076" cy="34704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3200" i="1" u="sng" dirty="0">
                <a:solidFill>
                  <a:prstClr val="black"/>
                </a:solidFill>
              </a:rPr>
              <a:t> </a:t>
            </a:r>
            <a:r>
              <a:rPr lang="es-ES_tradnl" sz="2800" i="1" u="sng" dirty="0" err="1">
                <a:solidFill>
                  <a:prstClr val="black"/>
                </a:solidFill>
              </a:rPr>
              <a:t>NetBeans</a:t>
            </a:r>
            <a:r>
              <a:rPr lang="es-ES_tradnl" sz="2800" i="1" dirty="0">
                <a:solidFill>
                  <a:prstClr val="black"/>
                </a:solidFill>
              </a:rPr>
              <a:t>: Agregar Código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76" y="2184401"/>
            <a:ext cx="6583349" cy="4081516"/>
          </a:xfrm>
          <a:prstGeom prst="rect">
            <a:avLst/>
          </a:prstGeom>
        </p:spPr>
      </p:pic>
      <p:sp>
        <p:nvSpPr>
          <p:cNvPr id="7" name="Esquina doblada 6"/>
          <p:cNvSpPr/>
          <p:nvPr/>
        </p:nvSpPr>
        <p:spPr>
          <a:xfrm>
            <a:off x="804346" y="3268609"/>
            <a:ext cx="1507048" cy="1913099"/>
          </a:xfrm>
          <a:prstGeom prst="foldedCorner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 elige el nombre para la clase Java y se presiona el </a:t>
            </a:r>
            <a:r>
              <a:rPr lang="es-ES_tradnl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botón finalizar</a:t>
            </a:r>
            <a:endParaRPr lang="es-ES_tradnl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3620970" y="2662165"/>
            <a:ext cx="4185813" cy="262871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2311394" y="2793601"/>
            <a:ext cx="1309576" cy="143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s-AR" sz="2400" dirty="0">
                <a:solidFill>
                  <a:prstClr val="black"/>
                </a:solidFill>
              </a:rPr>
              <a:t>Escribir un p</a:t>
            </a:r>
            <a:r>
              <a:rPr lang="es-AR" sz="2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rograma java </a:t>
            </a:r>
            <a:r>
              <a:rPr lang="es-AR" sz="2400" dirty="0">
                <a:solidFill>
                  <a:prstClr val="black"/>
                </a:solidFill>
              </a:rPr>
              <a:t>que</a:t>
            </a:r>
            <a:r>
              <a:rPr lang="es-AR" sz="2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s</a:t>
            </a:r>
            <a:r>
              <a:rPr lang="es-AR" sz="2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s-AR" sz="2400" dirty="0">
                <a:solidFill>
                  <a:prstClr val="black"/>
                </a:solidFill>
              </a:rPr>
              <a:t>e</a:t>
            </a:r>
            <a:r>
              <a:rPr lang="es-AR" sz="2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dos números enteros que el usuario debe ingresar por teclado y m</a:t>
            </a:r>
            <a:r>
              <a:rPr lang="es-AR" sz="2400" dirty="0">
                <a:solidFill>
                  <a:prstClr val="black"/>
                </a:solidFill>
              </a:rPr>
              <a:t>uestre</a:t>
            </a:r>
            <a:r>
              <a:rPr lang="es-AR" sz="2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el resultado de la suma por pantalla</a:t>
            </a:r>
          </a:p>
          <a:p>
            <a:pPr lvl="0"/>
            <a:endParaRPr lang="es-ES_tradnl" dirty="0">
              <a:solidFill>
                <a:prstClr val="black"/>
              </a:solidFill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940441" y="3341239"/>
            <a:ext cx="526311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SumarEnteros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operandoA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operandoB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el 1er numero por teclado"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operandoA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el 2do numero por teclado"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operandoB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resultado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resultado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operandoA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operandoB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"La suma es: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resultado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endParaRPr lang="es-ES_tradnl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sp>
        <p:nvSpPr>
          <p:cNvPr id="10" name="Marcador de contenido 6"/>
          <p:cNvSpPr>
            <a:spLocks noGrp="1"/>
          </p:cNvSpPr>
          <p:nvPr>
            <p:ph idx="1"/>
          </p:nvPr>
        </p:nvSpPr>
        <p:spPr>
          <a:xfrm>
            <a:off x="628650" y="2120315"/>
            <a:ext cx="7886700" cy="864412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dirty="0"/>
              <a:t>¿Qué necesitamos saber para escribir el algoritmo de suma como un programa Java?</a:t>
            </a:r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11" name="Marcador de contenido 6"/>
          <p:cNvSpPr txBox="1">
            <a:spLocks/>
          </p:cNvSpPr>
          <p:nvPr/>
        </p:nvSpPr>
        <p:spPr>
          <a:xfrm>
            <a:off x="628651" y="3135086"/>
            <a:ext cx="5368388" cy="204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s-AR" sz="2000" dirty="0">
                <a:solidFill>
                  <a:schemeClr val="dk1"/>
                </a:solidFill>
              </a:rPr>
              <a:t>Necesitamos saber cómo:</a:t>
            </a:r>
          </a:p>
          <a:p>
            <a:pPr marL="292100" lvl="0" indent="-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sz="2000" dirty="0" smtClean="0">
                <a:solidFill>
                  <a:schemeClr val="dk1"/>
                </a:solidFill>
              </a:rPr>
              <a:t>Declarar variables (sintaxis de declaración)</a:t>
            </a:r>
            <a:endParaRPr lang="es-AR" sz="2000" dirty="0">
              <a:solidFill>
                <a:schemeClr val="dk1"/>
              </a:solidFill>
            </a:endParaRPr>
          </a:p>
          <a:p>
            <a:pPr marL="292100" lvl="0" indent="-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sz="2000" dirty="0">
                <a:solidFill>
                  <a:schemeClr val="dk1"/>
                </a:solidFill>
              </a:rPr>
              <a:t>Almacenar valores en </a:t>
            </a:r>
            <a:r>
              <a:rPr lang="es-AR" sz="2000" dirty="0" smtClean="0">
                <a:solidFill>
                  <a:schemeClr val="dk1"/>
                </a:solidFill>
              </a:rPr>
              <a:t>las variables (sintaxis </a:t>
            </a:r>
            <a:r>
              <a:rPr lang="es-AR" sz="2000" dirty="0">
                <a:solidFill>
                  <a:schemeClr val="dk1"/>
                </a:solidFill>
              </a:rPr>
              <a:t>de asignación)</a:t>
            </a:r>
          </a:p>
          <a:p>
            <a:pPr marL="292100" lvl="0" indent="-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sz="2000" dirty="0" smtClean="0">
                <a:solidFill>
                  <a:schemeClr val="dk1"/>
                </a:solidFill>
              </a:rPr>
              <a:t>Acceder </a:t>
            </a:r>
            <a:r>
              <a:rPr lang="es-AR" sz="2000" dirty="0">
                <a:solidFill>
                  <a:schemeClr val="dk1"/>
                </a:solidFill>
              </a:rPr>
              <a:t>al valor de </a:t>
            </a:r>
            <a:r>
              <a:rPr lang="es-AR" sz="2000" dirty="0" smtClean="0">
                <a:solidFill>
                  <a:schemeClr val="dk1"/>
                </a:solidFill>
              </a:rPr>
              <a:t>las variables</a:t>
            </a:r>
            <a:endParaRPr lang="es-AR" sz="2000" dirty="0">
              <a:solidFill>
                <a:schemeClr val="dk1"/>
              </a:solidFill>
            </a:endParaRPr>
          </a:p>
          <a:p>
            <a:pPr marL="292100" lvl="0" indent="-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sz="2000" dirty="0" smtClean="0">
                <a:solidFill>
                  <a:schemeClr val="dk1"/>
                </a:solidFill>
              </a:rPr>
              <a:t>Ingresar información por </a:t>
            </a:r>
            <a:r>
              <a:rPr lang="es-AR" sz="2000" dirty="0">
                <a:solidFill>
                  <a:schemeClr val="dk1"/>
                </a:solidFill>
              </a:rPr>
              <a:t>teclado</a:t>
            </a:r>
          </a:p>
          <a:p>
            <a:pPr marL="292100" lvl="0" indent="-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sz="2000" dirty="0">
                <a:solidFill>
                  <a:schemeClr val="dk1"/>
                </a:solidFill>
              </a:rPr>
              <a:t>Mostrar información </a:t>
            </a:r>
            <a:r>
              <a:rPr lang="es-AR" sz="2000" dirty="0" smtClean="0">
                <a:solidFill>
                  <a:schemeClr val="dk1"/>
                </a:solidFill>
              </a:rPr>
              <a:t>por </a:t>
            </a:r>
            <a:r>
              <a:rPr lang="es-AR" sz="2000" dirty="0">
                <a:solidFill>
                  <a:schemeClr val="dk1"/>
                </a:solidFill>
              </a:rPr>
              <a:t>pantalla</a:t>
            </a:r>
          </a:p>
        </p:txBody>
      </p:sp>
      <p:sp>
        <p:nvSpPr>
          <p:cNvPr id="12" name="Shape 278"/>
          <p:cNvSpPr txBox="1"/>
          <p:nvPr/>
        </p:nvSpPr>
        <p:spPr>
          <a:xfrm>
            <a:off x="6544211" y="3124857"/>
            <a:ext cx="1274360" cy="1144926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Debo bien escribir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 frase la para se que entienda</a:t>
            </a:r>
          </a:p>
        </p:txBody>
      </p:sp>
      <p:pic>
        <p:nvPicPr>
          <p:cNvPr id="13" name="Shape 280" descr="hand-160538_128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329" y="3638842"/>
            <a:ext cx="1421729" cy="12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275"/>
          <p:cNvSpPr txBox="1"/>
          <p:nvPr/>
        </p:nvSpPr>
        <p:spPr>
          <a:xfrm>
            <a:off x="269941" y="5534716"/>
            <a:ext cx="8604117" cy="901382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Para hacer esto, el lenguaje tiene un conjunto de reglas definido que deben aplicarse a la hora de escribir código </a:t>
            </a:r>
            <a:r>
              <a:rPr lang="es-AR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fuente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AR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ese conjunto de reglas se lo conoce con el nombre de </a:t>
            </a:r>
            <a:r>
              <a:rPr lang="es-AR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del </a:t>
            </a:r>
            <a:r>
              <a:rPr lang="es-AR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lenguaje</a:t>
            </a:r>
            <a:endParaRPr lang="es-AR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sp>
        <p:nvSpPr>
          <p:cNvPr id="15" name="Shape 287"/>
          <p:cNvSpPr txBox="1"/>
          <p:nvPr/>
        </p:nvSpPr>
        <p:spPr>
          <a:xfrm>
            <a:off x="598145" y="2954393"/>
            <a:ext cx="2977840" cy="945216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El/los </a:t>
            </a:r>
            <a:r>
              <a:rPr lang="es-AR" sz="19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paradigma/s </a:t>
            </a:r>
            <a:r>
              <a:rPr lang="es-AR" sz="19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 programación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que soporta el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lenguaje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Shape 288"/>
          <p:cNvSpPr/>
          <p:nvPr/>
        </p:nvSpPr>
        <p:spPr>
          <a:xfrm>
            <a:off x="3575984" y="2921853"/>
            <a:ext cx="1196054" cy="10102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¿Por qué?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4772038" y="2940305"/>
            <a:ext cx="3704830" cy="980388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Porque un paradigma define la forma en la tenemos que pensar y escribir los programas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598145" y="4080253"/>
            <a:ext cx="2980854" cy="943985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s-AR" sz="19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Java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es un lenguaje que soporta el </a:t>
            </a:r>
            <a:r>
              <a:rPr lang="es-AR" sz="19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paradigma orientado a objetos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(POO)</a:t>
            </a:r>
          </a:p>
        </p:txBody>
      </p:sp>
      <p:sp>
        <p:nvSpPr>
          <p:cNvPr id="19" name="Shape 291"/>
          <p:cNvSpPr/>
          <p:nvPr/>
        </p:nvSpPr>
        <p:spPr>
          <a:xfrm>
            <a:off x="3575985" y="4047098"/>
            <a:ext cx="1196054" cy="10102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¿Implica que…</a:t>
            </a:r>
          </a:p>
        </p:txBody>
      </p:sp>
      <p:sp>
        <p:nvSpPr>
          <p:cNvPr id="20" name="Shape 292"/>
          <p:cNvSpPr txBox="1"/>
          <p:nvPr/>
        </p:nvSpPr>
        <p:spPr>
          <a:xfrm>
            <a:off x="628649" y="2160000"/>
            <a:ext cx="7886701" cy="74062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Para escribir un programa en un lenguaje de programación no sólo es necesario conocer su sintaxis sino también es importante </a:t>
            </a:r>
            <a:r>
              <a:rPr lang="es-AR" sz="190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saber</a:t>
            </a:r>
            <a:r>
              <a:rPr lang="es-AR" sz="190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Shape 293"/>
          <p:cNvSpPr txBox="1"/>
          <p:nvPr/>
        </p:nvSpPr>
        <p:spPr>
          <a:xfrm>
            <a:off x="4772038" y="4089057"/>
            <a:ext cx="3704831" cy="926378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Tenemos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que conocer técnicas de programación orientada a objetos para usar el lenguaje?</a:t>
            </a:r>
          </a:p>
        </p:txBody>
      </p:sp>
      <p:grpSp>
        <p:nvGrpSpPr>
          <p:cNvPr id="22" name="Shape 294"/>
          <p:cNvGrpSpPr/>
          <p:nvPr/>
        </p:nvGrpSpPr>
        <p:grpSpPr>
          <a:xfrm>
            <a:off x="7555873" y="5172457"/>
            <a:ext cx="1472412" cy="1409652"/>
            <a:chOff x="14062950" y="5468677"/>
            <a:chExt cx="3428999" cy="2697899"/>
          </a:xfrm>
        </p:grpSpPr>
        <p:sp>
          <p:nvSpPr>
            <p:cNvPr id="23" name="Shape 295"/>
            <p:cNvSpPr/>
            <p:nvPr/>
          </p:nvSpPr>
          <p:spPr>
            <a:xfrm rot="5400000">
              <a:off x="14428500" y="5103127"/>
              <a:ext cx="2697899" cy="342899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59050" tIns="29525" rIns="59050" bIns="295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24" name="Shape 296"/>
            <p:cNvSpPr txBox="1"/>
            <p:nvPr/>
          </p:nvSpPr>
          <p:spPr>
            <a:xfrm>
              <a:off x="14429003" y="5894771"/>
              <a:ext cx="2809199" cy="1934398"/>
            </a:xfrm>
            <a:prstGeom prst="rect">
              <a:avLst/>
            </a:prstGeom>
            <a:noFill/>
            <a:ln>
              <a:noFill/>
            </a:ln>
          </p:spPr>
          <p:txBody>
            <a:bodyPr lIns="59050" tIns="29525" rIns="59050" bIns="295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AR" sz="1900" dirty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Si, en el módulo de POO</a:t>
              </a:r>
            </a:p>
          </p:txBody>
        </p:sp>
      </p:grp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  <p:sp>
        <p:nvSpPr>
          <p:cNvPr id="25" name="Shape 336"/>
          <p:cNvSpPr txBox="1"/>
          <p:nvPr/>
        </p:nvSpPr>
        <p:spPr>
          <a:xfrm>
            <a:off x="88596" y="2153860"/>
            <a:ext cx="4757054" cy="4533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¿Qué </a:t>
            </a:r>
            <a:r>
              <a:rPr lang="es-AR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tipos </a:t>
            </a: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de datos </a:t>
            </a:r>
            <a:r>
              <a:rPr lang="es-AR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existen en Java?</a:t>
            </a:r>
            <a:endParaRPr lang="es-AR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26" name="Shape 337" descr="Type_Primitiv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6" y="2697517"/>
            <a:ext cx="4857088" cy="257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338"/>
          <p:cNvSpPr/>
          <p:nvPr/>
        </p:nvSpPr>
        <p:spPr>
          <a:xfrm>
            <a:off x="1326725" y="4839318"/>
            <a:ext cx="600000" cy="526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9050" tIns="59050" rIns="59050" bIns="590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339"/>
          <p:cNvSpPr txBox="1"/>
          <p:nvPr/>
        </p:nvSpPr>
        <p:spPr>
          <a:xfrm>
            <a:off x="390676" y="5360750"/>
            <a:ext cx="2638274" cy="604115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600" dirty="0">
                <a:latin typeface="Arial" charset="0"/>
                <a:ea typeface="Arial" charset="0"/>
                <a:cs typeface="Arial" charset="0"/>
              </a:rPr>
              <a:t>Nuestro programa </a:t>
            </a:r>
            <a:r>
              <a:rPr lang="es-AR" sz="1600" dirty="0" smtClean="0">
                <a:latin typeface="Arial" charset="0"/>
                <a:ea typeface="Arial" charset="0"/>
                <a:cs typeface="Arial" charset="0"/>
              </a:rPr>
              <a:t>necesita</a:t>
            </a:r>
            <a:endParaRPr lang="es-AR" sz="1600" dirty="0">
              <a:latin typeface="Arial" charset="0"/>
              <a:ea typeface="Arial" charset="0"/>
              <a:cs typeface="Arial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-AR" sz="1600" dirty="0">
                <a:latin typeface="Arial" charset="0"/>
                <a:ea typeface="Arial" charset="0"/>
                <a:cs typeface="Arial" charset="0"/>
              </a:rPr>
              <a:t>este tipo </a:t>
            </a:r>
            <a:r>
              <a:rPr lang="es-AR" sz="1600" dirty="0" smtClean="0">
                <a:latin typeface="Arial" charset="0"/>
                <a:ea typeface="Arial" charset="0"/>
                <a:cs typeface="Arial" charset="0"/>
              </a:rPr>
              <a:t>primitivo de datos</a:t>
            </a:r>
            <a:endParaRPr lang="es-AR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Shape 352"/>
          <p:cNvSpPr txBox="1"/>
          <p:nvPr/>
        </p:nvSpPr>
        <p:spPr>
          <a:xfrm>
            <a:off x="5235872" y="2218250"/>
            <a:ext cx="3781499" cy="958534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¿Esos son todos los tipos de datos que podemos encontrar en Java? </a:t>
            </a:r>
            <a:endParaRPr lang="es-AR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tipo primitivo </a:t>
            </a:r>
            <a:r>
              <a:rPr lang="es-AR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si, pero hay más</a:t>
            </a:r>
            <a:endParaRPr lang="es-AR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0" name="Shape 353"/>
          <p:cNvGrpSpPr/>
          <p:nvPr/>
        </p:nvGrpSpPr>
        <p:grpSpPr>
          <a:xfrm>
            <a:off x="5686622" y="3393942"/>
            <a:ext cx="2880000" cy="2890751"/>
            <a:chOff x="14006974" y="4833847"/>
            <a:chExt cx="3533309" cy="3227005"/>
          </a:xfrm>
        </p:grpSpPr>
        <p:sp>
          <p:nvSpPr>
            <p:cNvPr id="31" name="Shape 354"/>
            <p:cNvSpPr/>
            <p:nvPr/>
          </p:nvSpPr>
          <p:spPr>
            <a:xfrm rot="5400000">
              <a:off x="14166127" y="4686696"/>
              <a:ext cx="3215003" cy="353330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59050" tIns="29525" rIns="59050" bIns="295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32" name="Shape 355"/>
            <p:cNvSpPr txBox="1"/>
            <p:nvPr/>
          </p:nvSpPr>
          <p:spPr>
            <a:xfrm>
              <a:off x="14006974" y="4833847"/>
              <a:ext cx="3533309" cy="3225630"/>
            </a:xfrm>
            <a:prstGeom prst="rect">
              <a:avLst/>
            </a:prstGeom>
            <a:noFill/>
            <a:ln>
              <a:noFill/>
            </a:ln>
          </p:spPr>
          <p:txBody>
            <a:bodyPr lIns="59050" tIns="29525" rIns="59050" bIns="295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AR" dirty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Hay otros tipos de datos disponibles en el </a:t>
              </a:r>
              <a:r>
                <a:rPr lang="es-AR" dirty="0" smtClean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Java que </a:t>
              </a:r>
              <a:r>
                <a:rPr lang="es-AR" dirty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no son </a:t>
              </a:r>
              <a:r>
                <a:rPr lang="es-AR" dirty="0" smtClean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primitivos, llamados </a:t>
              </a:r>
              <a:r>
                <a:rPr lang="es-AR" dirty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tipos de datos </a:t>
              </a:r>
              <a:r>
                <a:rPr lang="es-AR" dirty="0" smtClean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abstractos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AR" dirty="0" smtClean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(clases y objetos)</a:t>
              </a:r>
              <a:endPara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3" name="Imagen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3" y="1023051"/>
            <a:ext cx="962084" cy="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Algoritmos de Ordenamiento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Objetivo y Alternativas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Permiten dar un orden a los elementos de una estructura, por ejemplo:</a:t>
            </a:r>
          </a:p>
          <a:p>
            <a:pPr lvl="1"/>
            <a:endParaRPr lang="es-ES_tradnl" dirty="0"/>
          </a:p>
          <a:p>
            <a:pPr lvl="4"/>
            <a:r>
              <a:rPr lang="es-ES_tradnl" sz="3000" dirty="0"/>
              <a:t>Orden alfabético descendente     (de la Z a la A)</a:t>
            </a:r>
          </a:p>
          <a:p>
            <a:pPr lvl="4"/>
            <a:endParaRPr lang="es-ES_tradnl" sz="3000" dirty="0"/>
          </a:p>
          <a:p>
            <a:pPr lvl="4"/>
            <a:r>
              <a:rPr lang="es-ES_tradnl" sz="3000" dirty="0"/>
              <a:t>Orden numérico ascendente </a:t>
            </a:r>
            <a:r>
              <a:rPr lang="es-ES_tradnl" sz="3000" dirty="0" smtClean="0"/>
              <a:t>         (</a:t>
            </a:r>
            <a:r>
              <a:rPr lang="es-ES_tradnl" sz="3000" dirty="0"/>
              <a:t>0 a infinito)</a:t>
            </a:r>
          </a:p>
          <a:p>
            <a:pPr lvl="1"/>
            <a:endParaRPr lang="es-ES_tradnl" dirty="0"/>
          </a:p>
          <a:p>
            <a:r>
              <a:rPr lang="es-ES_tradnl" dirty="0"/>
              <a:t>Existen diferentes variantes, que dependen de su complejidad temporal y espacial, así también de su simplicidad a la hora de </a:t>
            </a:r>
            <a:r>
              <a:rPr lang="es-ES_tradnl" dirty="0" smtClean="0"/>
              <a:t>programar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pic>
        <p:nvPicPr>
          <p:cNvPr id="6" name="Shape 137"/>
          <p:cNvPicPr preferRelativeResize="0"/>
          <p:nvPr/>
        </p:nvPicPr>
        <p:blipFill rotWithShape="1">
          <a:blip r:embed="rId2">
            <a:alphaModFix/>
          </a:blip>
          <a:srcRect b="18766"/>
          <a:stretch/>
        </p:blipFill>
        <p:spPr>
          <a:xfrm>
            <a:off x="898151" y="4087294"/>
            <a:ext cx="1540249" cy="85952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7" name="Shape 136"/>
          <p:cNvPicPr preferRelativeResize="0"/>
          <p:nvPr/>
        </p:nvPicPr>
        <p:blipFill rotWithShape="1">
          <a:blip r:embed="rId3">
            <a:alphaModFix/>
          </a:blip>
          <a:srcRect l="9213" r="7325"/>
          <a:stretch/>
        </p:blipFill>
        <p:spPr>
          <a:xfrm>
            <a:off x="1184181" y="2908825"/>
            <a:ext cx="968188" cy="1160134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85" y="1016597"/>
            <a:ext cx="628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  <p:sp>
        <p:nvSpPr>
          <p:cNvPr id="6" name="Shape 303"/>
          <p:cNvSpPr txBox="1"/>
          <p:nvPr/>
        </p:nvSpPr>
        <p:spPr>
          <a:xfrm>
            <a:off x="348675" y="2170012"/>
            <a:ext cx="4500812" cy="689937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declaración de variables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en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Java: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304"/>
          <p:cNvSpPr txBox="1"/>
          <p:nvPr/>
        </p:nvSpPr>
        <p:spPr>
          <a:xfrm>
            <a:off x="1203665" y="2929456"/>
            <a:ext cx="3316200" cy="4533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21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onsolas"/>
              </a:rPr>
              <a:t>int</a:t>
            </a:r>
            <a:r>
              <a:rPr lang="es-AR" sz="21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onsolas"/>
              </a:rPr>
              <a:t> identificador;</a:t>
            </a:r>
          </a:p>
        </p:txBody>
      </p:sp>
      <p:grpSp>
        <p:nvGrpSpPr>
          <p:cNvPr id="8" name="Shape 305"/>
          <p:cNvGrpSpPr/>
          <p:nvPr/>
        </p:nvGrpSpPr>
        <p:grpSpPr>
          <a:xfrm>
            <a:off x="449125" y="3408654"/>
            <a:ext cx="3840142" cy="1323160"/>
            <a:chOff x="897731" y="6476944"/>
            <a:chExt cx="6605645" cy="1707159"/>
          </a:xfrm>
        </p:grpSpPr>
        <p:cxnSp>
          <p:nvCxnSpPr>
            <p:cNvPr id="9" name="Shape 306"/>
            <p:cNvCxnSpPr/>
            <p:nvPr/>
          </p:nvCxnSpPr>
          <p:spPr>
            <a:xfrm rot="10800000" flipH="1">
              <a:off x="2107249" y="6476999"/>
              <a:ext cx="609599" cy="1091625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0" name="Shape 307"/>
            <p:cNvSpPr txBox="1"/>
            <p:nvPr/>
          </p:nvSpPr>
          <p:spPr>
            <a:xfrm>
              <a:off x="897731" y="7568625"/>
              <a:ext cx="2844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lIns="59050" tIns="29525" rIns="59050" bIns="295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AR" sz="1600" dirty="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Tipo de dato</a:t>
              </a:r>
            </a:p>
          </p:txBody>
        </p:sp>
        <p:cxnSp>
          <p:nvCxnSpPr>
            <p:cNvPr id="11" name="Shape 308"/>
            <p:cNvCxnSpPr/>
            <p:nvPr/>
          </p:nvCxnSpPr>
          <p:spPr>
            <a:xfrm rot="10800000">
              <a:off x="5195337" y="6476944"/>
              <a:ext cx="493310" cy="109168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2" name="Shape 309"/>
            <p:cNvSpPr txBox="1"/>
            <p:nvPr/>
          </p:nvSpPr>
          <p:spPr>
            <a:xfrm>
              <a:off x="4019776" y="7599403"/>
              <a:ext cx="3483599" cy="584700"/>
            </a:xfrm>
            <a:prstGeom prst="rect">
              <a:avLst/>
            </a:prstGeom>
            <a:noFill/>
            <a:ln>
              <a:noFill/>
            </a:ln>
          </p:spPr>
          <p:txBody>
            <a:bodyPr lIns="59050" tIns="29525" rIns="59050" bIns="295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AR" sz="1600">
                  <a:solidFill>
                    <a:schemeClr val="dk1"/>
                  </a:solidFill>
                  <a:latin typeface="Arial" charset="0"/>
                  <a:ea typeface="Arial" charset="0"/>
                  <a:cs typeface="Arial" charset="0"/>
                </a:rPr>
                <a:t>Nombre de variable</a:t>
              </a:r>
            </a:p>
          </p:txBody>
        </p:sp>
      </p:grpSp>
      <p:sp>
        <p:nvSpPr>
          <p:cNvPr id="13" name="Shape 310"/>
          <p:cNvSpPr txBox="1"/>
          <p:nvPr/>
        </p:nvSpPr>
        <p:spPr>
          <a:xfrm>
            <a:off x="5919782" y="2091730"/>
            <a:ext cx="2925600" cy="739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Código Java del algoritmo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suma</a:t>
            </a:r>
          </a:p>
        </p:txBody>
      </p:sp>
      <p:cxnSp>
        <p:nvCxnSpPr>
          <p:cNvPr id="14" name="Shape 311"/>
          <p:cNvCxnSpPr/>
          <p:nvPr/>
        </p:nvCxnSpPr>
        <p:spPr>
          <a:xfrm>
            <a:off x="5052995" y="2091730"/>
            <a:ext cx="0" cy="44836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312"/>
          <p:cNvSpPr txBox="1"/>
          <p:nvPr/>
        </p:nvSpPr>
        <p:spPr>
          <a:xfrm>
            <a:off x="348675" y="4988254"/>
            <a:ext cx="4240603" cy="1542999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En Java, los </a:t>
            </a:r>
            <a:r>
              <a:rPr lang="es-AR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nombres de variables</a:t>
            </a: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se escriben </a:t>
            </a:r>
            <a:r>
              <a:rPr lang="es-AR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notación </a:t>
            </a:r>
            <a:r>
              <a:rPr lang="es-AR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camel case</a:t>
            </a: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, osea, si el nombre está compuesto de varias palabras, la primera se escribe en minúscula y las restantes con mayúscula en la primera letra.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644953" y="2859880"/>
            <a:ext cx="3472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38888"/>
            </a:pPr>
            <a:r>
              <a:rPr lang="es-AR" sz="1200" b="1" dirty="0" smtClean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operandoA;</a:t>
            </a:r>
          </a:p>
          <a:p>
            <a:pPr lvl="0">
              <a:buSzPct val="25000"/>
            </a:pPr>
            <a:r>
              <a:rPr lang="es-AR" sz="1200" b="1" dirty="0" smtClean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operandoB;</a:t>
            </a:r>
          </a:p>
        </p:txBody>
      </p:sp>
    </p:spTree>
    <p:extLst>
      <p:ext uri="{BB962C8B-B14F-4D97-AF65-F5344CB8AC3E}">
        <p14:creationId xmlns:p14="http://schemas.microsoft.com/office/powerpoint/2010/main" val="15961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13" name="Shape 310"/>
          <p:cNvSpPr txBox="1"/>
          <p:nvPr/>
        </p:nvSpPr>
        <p:spPr>
          <a:xfrm>
            <a:off x="5919782" y="2091730"/>
            <a:ext cx="2925600" cy="739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Código Java del algoritmo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suma</a:t>
            </a:r>
          </a:p>
        </p:txBody>
      </p:sp>
      <p:cxnSp>
        <p:nvCxnSpPr>
          <p:cNvPr id="14" name="Shape 311"/>
          <p:cNvCxnSpPr/>
          <p:nvPr/>
        </p:nvCxnSpPr>
        <p:spPr>
          <a:xfrm>
            <a:off x="5052995" y="2091730"/>
            <a:ext cx="0" cy="44836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ángulo 15"/>
          <p:cNvSpPr/>
          <p:nvPr/>
        </p:nvSpPr>
        <p:spPr>
          <a:xfrm>
            <a:off x="5644953" y="2859880"/>
            <a:ext cx="3472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operandoA;</a:t>
            </a:r>
          </a:p>
          <a:p>
            <a:pPr lvl="0">
              <a:buClr>
                <a:schemeClr val="dk1"/>
              </a:buClr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operandoB;</a:t>
            </a:r>
          </a:p>
          <a:p>
            <a:pPr lvl="0">
              <a:buClr>
                <a:schemeClr val="dk1"/>
              </a:buClr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38888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operandoA = 3;</a:t>
            </a:r>
          </a:p>
          <a:p>
            <a:pPr lvl="0">
              <a:buSzPct val="25000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operandoB</a:t>
            </a:r>
            <a:r>
              <a:rPr lang="es-AR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5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</p:txBody>
      </p:sp>
      <p:sp>
        <p:nvSpPr>
          <p:cNvPr id="17" name="Shape 303"/>
          <p:cNvSpPr txBox="1"/>
          <p:nvPr/>
        </p:nvSpPr>
        <p:spPr>
          <a:xfrm>
            <a:off x="256205" y="2169943"/>
            <a:ext cx="4500812" cy="689937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</a:t>
            </a:r>
            <a:r>
              <a:rPr lang="es-AR" sz="1900" u="sng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asignación de valores a variables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en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Java: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hape 371"/>
          <p:cNvSpPr txBox="1"/>
          <p:nvPr/>
        </p:nvSpPr>
        <p:spPr>
          <a:xfrm>
            <a:off x="1106412" y="3437895"/>
            <a:ext cx="3103200" cy="5352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identificador = 3;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9" name="Shape 373"/>
          <p:cNvCxnSpPr/>
          <p:nvPr/>
        </p:nvCxnSpPr>
        <p:spPr>
          <a:xfrm rot="10800000" flipH="1">
            <a:off x="1745816" y="3769140"/>
            <a:ext cx="354386" cy="846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" name="Shape 374"/>
          <p:cNvSpPr txBox="1"/>
          <p:nvPr/>
        </p:nvSpPr>
        <p:spPr>
          <a:xfrm>
            <a:off x="600274" y="4615278"/>
            <a:ext cx="2095912" cy="45318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Nombre de variable</a:t>
            </a:r>
          </a:p>
        </p:txBody>
      </p:sp>
      <p:cxnSp>
        <p:nvCxnSpPr>
          <p:cNvPr id="21" name="Shape 375"/>
          <p:cNvCxnSpPr/>
          <p:nvPr/>
        </p:nvCxnSpPr>
        <p:spPr>
          <a:xfrm rot="10800000">
            <a:off x="3387309" y="3769140"/>
            <a:ext cx="286718" cy="846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2" name="Shape 376"/>
          <p:cNvSpPr txBox="1"/>
          <p:nvPr/>
        </p:nvSpPr>
        <p:spPr>
          <a:xfrm>
            <a:off x="3387310" y="4615274"/>
            <a:ext cx="683485" cy="45318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Valor</a:t>
            </a:r>
          </a:p>
        </p:txBody>
      </p:sp>
      <p:cxnSp>
        <p:nvCxnSpPr>
          <p:cNvPr id="23" name="Shape 377"/>
          <p:cNvCxnSpPr/>
          <p:nvPr/>
        </p:nvCxnSpPr>
        <p:spPr>
          <a:xfrm rot="10800000" flipH="1">
            <a:off x="2940403" y="3769135"/>
            <a:ext cx="113361" cy="162414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4" name="Shape 378"/>
          <p:cNvSpPr txBox="1"/>
          <p:nvPr/>
        </p:nvSpPr>
        <p:spPr>
          <a:xfrm>
            <a:off x="1791721" y="5402912"/>
            <a:ext cx="2189156" cy="45318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Símbolo de asignación</a:t>
            </a:r>
          </a:p>
        </p:txBody>
      </p:sp>
      <p:pic>
        <p:nvPicPr>
          <p:cNvPr id="25" name="Shape 392" descr="thought-bubble-800p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4953" y="4719597"/>
            <a:ext cx="3113587" cy="162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93"/>
          <p:cNvSpPr txBox="1"/>
          <p:nvPr/>
        </p:nvSpPr>
        <p:spPr>
          <a:xfrm>
            <a:off x="6220557" y="5047788"/>
            <a:ext cx="2028157" cy="851497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200" dirty="0">
                <a:latin typeface="Arial" charset="0"/>
                <a:ea typeface="Arial" charset="0"/>
                <a:cs typeface="Arial" charset="0"/>
              </a:rPr>
              <a:t>Supongamos que el usuario ingresó un 3 y luego un 5, como quedaría nuestro algoritmo de suma</a:t>
            </a:r>
          </a:p>
        </p:txBody>
      </p:sp>
    </p:spTree>
    <p:extLst>
      <p:ext uri="{BB962C8B-B14F-4D97-AF65-F5344CB8AC3E}">
        <p14:creationId xmlns:p14="http://schemas.microsoft.com/office/powerpoint/2010/main" val="1981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  <p:sp>
        <p:nvSpPr>
          <p:cNvPr id="9" name="Shape 482"/>
          <p:cNvSpPr txBox="1"/>
          <p:nvPr/>
        </p:nvSpPr>
        <p:spPr>
          <a:xfrm>
            <a:off x="782327" y="2764637"/>
            <a:ext cx="3103200" cy="5352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identificador = 3;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10" name="Shape 483"/>
          <p:cNvSpPr txBox="1"/>
          <p:nvPr/>
        </p:nvSpPr>
        <p:spPr>
          <a:xfrm>
            <a:off x="3590649" y="3403066"/>
            <a:ext cx="683434" cy="291456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Valor</a:t>
            </a:r>
          </a:p>
        </p:txBody>
      </p:sp>
      <p:sp>
        <p:nvSpPr>
          <p:cNvPr id="11" name="Shape 484"/>
          <p:cNvSpPr txBox="1"/>
          <p:nvPr/>
        </p:nvSpPr>
        <p:spPr>
          <a:xfrm>
            <a:off x="312063" y="2045335"/>
            <a:ext cx="5469187" cy="569673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AR" sz="2400" u="sng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Más sobre </a:t>
            </a:r>
            <a:r>
              <a:rPr lang="es-AR" sz="2400" u="sng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asignación de valores</a:t>
            </a:r>
            <a:r>
              <a:rPr lang="es-AR" sz="2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s-AR" sz="24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486"/>
          <p:cNvSpPr txBox="1"/>
          <p:nvPr/>
        </p:nvSpPr>
        <p:spPr>
          <a:xfrm>
            <a:off x="3991925" y="2615009"/>
            <a:ext cx="4674600" cy="684828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1400" dirty="0">
                <a:latin typeface="Arial" charset="0"/>
                <a:ea typeface="Arial" charset="0"/>
                <a:cs typeface="Arial" charset="0"/>
              </a:rPr>
              <a:t>Además de valores literales, ¿Qué otros elementos están permitidos del lado derecho del signo “=”?</a:t>
            </a:r>
          </a:p>
        </p:txBody>
      </p:sp>
      <p:sp>
        <p:nvSpPr>
          <p:cNvPr id="13" name="Shape 487"/>
          <p:cNvSpPr txBox="1"/>
          <p:nvPr/>
        </p:nvSpPr>
        <p:spPr>
          <a:xfrm>
            <a:off x="312063" y="3739926"/>
            <a:ext cx="8354462" cy="648028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marL="274638" lvl="0" indent="-274638" rtl="0">
              <a:spcBef>
                <a:spcPts val="0"/>
              </a:spcBef>
              <a:buFont typeface="Arial" charset="0"/>
              <a:buChar char="•"/>
            </a:pP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Expresiones </a:t>
            </a:r>
            <a:r>
              <a:rPr lang="es-AR" dirty="0">
                <a:latin typeface="Arial" charset="0"/>
                <a:ea typeface="Arial" charset="0"/>
                <a:cs typeface="Arial" charset="0"/>
              </a:rPr>
              <a:t>aritméticas con </a:t>
            </a: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literales: </a:t>
            </a:r>
          </a:p>
          <a:p>
            <a:pPr lvl="0" algn="ctr" rtl="0">
              <a:spcBef>
                <a:spcPts val="0"/>
              </a:spcBef>
            </a:pPr>
            <a:r>
              <a:rPr lang="es-AR" sz="1900" dirty="0" smtClean="0">
                <a:latin typeface="Arial" charset="0"/>
                <a:ea typeface="Arial" charset="0"/>
                <a:cs typeface="Arial" charset="0"/>
                <a:sym typeface="Consolas"/>
              </a:rPr>
              <a:t>	</a:t>
            </a:r>
            <a:r>
              <a:rPr lang="es-AR" sz="1900" dirty="0" smtClean="0">
                <a:latin typeface="Consolas"/>
                <a:ea typeface="Consolas"/>
                <a:cs typeface="Consolas"/>
                <a:sym typeface="Consolas"/>
              </a:rPr>
              <a:t>identificador = (2 + 3) / 8;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14" name="Shape 488"/>
          <p:cNvSpPr txBox="1"/>
          <p:nvPr/>
        </p:nvSpPr>
        <p:spPr>
          <a:xfrm>
            <a:off x="312063" y="4397501"/>
            <a:ext cx="8354461" cy="633389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marL="274638" lvl="0" indent="-274638" rtl="0">
              <a:spcBef>
                <a:spcPts val="0"/>
              </a:spcBef>
              <a:buFont typeface="Arial" charset="0"/>
              <a:buChar char="•"/>
            </a:pP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Otras variables: </a:t>
            </a:r>
          </a:p>
          <a:p>
            <a:pPr lvl="1" algn="ctr"/>
            <a:r>
              <a:rPr lang="es-AR" sz="1900" dirty="0">
                <a:latin typeface="Arial" charset="0"/>
                <a:ea typeface="Arial" charset="0"/>
                <a:cs typeface="Arial" charset="0"/>
                <a:sym typeface="Consolas"/>
              </a:rPr>
              <a:t>	</a:t>
            </a:r>
            <a:r>
              <a:rPr lang="es-AR" sz="1900" dirty="0" smtClean="0">
                <a:latin typeface="Consolas"/>
                <a:ea typeface="Consolas"/>
                <a:cs typeface="Consolas"/>
                <a:sym typeface="Consolas"/>
              </a:rPr>
              <a:t>identificador </a:t>
            </a:r>
            <a:r>
              <a:rPr lang="es-AR" sz="1900" dirty="0">
                <a:latin typeface="Consolas"/>
                <a:ea typeface="Consolas"/>
                <a:cs typeface="Consolas"/>
                <a:sym typeface="Consolas"/>
              </a:rPr>
              <a:t>= operandoA;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15" name="Shape 489"/>
          <p:cNvSpPr txBox="1"/>
          <p:nvPr/>
        </p:nvSpPr>
        <p:spPr>
          <a:xfrm>
            <a:off x="312063" y="5030891"/>
            <a:ext cx="8354461" cy="699576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marL="274638" lvl="0" indent="-274638" rtl="0">
              <a:spcBef>
                <a:spcPts val="0"/>
              </a:spcBef>
              <a:buFont typeface="Arial" charset="0"/>
              <a:buChar char="•"/>
            </a:pPr>
            <a:r>
              <a:rPr lang="es-AR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xpresiones </a:t>
            </a:r>
            <a:r>
              <a:rPr lang="es-AR" dirty="0">
                <a:latin typeface="Arial" charset="0"/>
                <a:ea typeface="Arial" charset="0"/>
                <a:cs typeface="Arial" charset="0"/>
              </a:rPr>
              <a:t>aritméticas con </a:t>
            </a: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variables: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s-AR" sz="1900" dirty="0" smtClean="0">
                <a:latin typeface="Consolas"/>
                <a:ea typeface="Consolas"/>
                <a:cs typeface="Consolas"/>
                <a:sym typeface="Consolas"/>
              </a:rPr>
              <a:t>	identificador = operandoA / operandoB;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16" name="Shape 495"/>
          <p:cNvSpPr txBox="1"/>
          <p:nvPr/>
        </p:nvSpPr>
        <p:spPr>
          <a:xfrm>
            <a:off x="312063" y="5717657"/>
            <a:ext cx="8354461" cy="735600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marL="274638" lvl="0" indent="-274638" rtl="0">
              <a:spcBef>
                <a:spcPts val="0"/>
              </a:spcBef>
              <a:buFont typeface="Arial" charset="0"/>
              <a:buChar char="•"/>
            </a:pP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Retorno de valores de una invocación a un método:</a:t>
            </a:r>
          </a:p>
          <a:p>
            <a:pPr algn="ctr"/>
            <a:r>
              <a:rPr lang="es-AR" dirty="0" smtClean="0">
                <a:latin typeface="Consolas"/>
                <a:ea typeface="Consolas"/>
                <a:cs typeface="Consolas"/>
                <a:sym typeface="Consolas"/>
              </a:rPr>
              <a:t>	identificador </a:t>
            </a:r>
            <a:r>
              <a:rPr lang="es-AR" dirty="0"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s-AR" dirty="0" smtClean="0">
                <a:latin typeface="Consolas"/>
                <a:ea typeface="Consolas"/>
                <a:cs typeface="Consolas"/>
                <a:sym typeface="Consolas"/>
              </a:rPr>
              <a:t>metodo();</a:t>
            </a:r>
            <a:endParaRPr lang="es-AR" dirty="0"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endParaRPr dirty="0">
              <a:latin typeface="Arial" charset="0"/>
              <a:ea typeface="Arial" charset="0"/>
              <a:cs typeface="Arial" charset="0"/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hape 496"/>
          <p:cNvCxnSpPr/>
          <p:nvPr/>
        </p:nvCxnSpPr>
        <p:spPr>
          <a:xfrm flipH="1" flipV="1">
            <a:off x="3018614" y="3130265"/>
            <a:ext cx="585823" cy="33594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6437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sp>
        <p:nvSpPr>
          <p:cNvPr id="13" name="Shape 310"/>
          <p:cNvSpPr txBox="1"/>
          <p:nvPr/>
        </p:nvSpPr>
        <p:spPr>
          <a:xfrm>
            <a:off x="5919782" y="2091730"/>
            <a:ext cx="2925600" cy="739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Código Java del algoritmo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suma</a:t>
            </a:r>
          </a:p>
        </p:txBody>
      </p:sp>
      <p:cxnSp>
        <p:nvCxnSpPr>
          <p:cNvPr id="14" name="Shape 311"/>
          <p:cNvCxnSpPr/>
          <p:nvPr/>
        </p:nvCxnSpPr>
        <p:spPr>
          <a:xfrm>
            <a:off x="5052995" y="2091730"/>
            <a:ext cx="0" cy="44836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ángulo 15"/>
          <p:cNvSpPr/>
          <p:nvPr/>
        </p:nvSpPr>
        <p:spPr>
          <a:xfrm>
            <a:off x="5644953" y="2859880"/>
            <a:ext cx="34722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operandoA;</a:t>
            </a:r>
          </a:p>
          <a:p>
            <a:pPr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operandoB;</a:t>
            </a:r>
          </a:p>
          <a:p>
            <a:pPr lvl="0"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38888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operandoA = 3;</a:t>
            </a:r>
          </a:p>
          <a:p>
            <a:pPr lvl="0">
              <a:buSzPct val="38888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operandoB = 5;</a:t>
            </a:r>
          </a:p>
          <a:p>
            <a:pPr lvl="0">
              <a:buSzPct val="25000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b="1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resultado;</a:t>
            </a:r>
          </a:p>
          <a:p>
            <a:pPr>
              <a:buSzPct val="25000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resultado = operandoA + operandoB;</a:t>
            </a:r>
          </a:p>
        </p:txBody>
      </p:sp>
      <p:sp>
        <p:nvSpPr>
          <p:cNvPr id="17" name="Shape 303"/>
          <p:cNvSpPr txBox="1"/>
          <p:nvPr/>
        </p:nvSpPr>
        <p:spPr>
          <a:xfrm>
            <a:off x="256205" y="2169943"/>
            <a:ext cx="4500812" cy="689937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</a:t>
            </a:r>
            <a:r>
              <a:rPr lang="es-AR" sz="1900" u="sng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asignación de valores a variables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en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Java: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hape 371"/>
          <p:cNvSpPr txBox="1"/>
          <p:nvPr/>
        </p:nvSpPr>
        <p:spPr>
          <a:xfrm>
            <a:off x="1106412" y="3437895"/>
            <a:ext cx="3103200" cy="5352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identificador = 3;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9" name="Shape 373"/>
          <p:cNvCxnSpPr/>
          <p:nvPr/>
        </p:nvCxnSpPr>
        <p:spPr>
          <a:xfrm rot="10800000" flipH="1">
            <a:off x="1745816" y="3769140"/>
            <a:ext cx="354386" cy="846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" name="Shape 374"/>
          <p:cNvSpPr txBox="1"/>
          <p:nvPr/>
        </p:nvSpPr>
        <p:spPr>
          <a:xfrm>
            <a:off x="600274" y="4615278"/>
            <a:ext cx="2095912" cy="45318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Nombre de variable</a:t>
            </a:r>
          </a:p>
        </p:txBody>
      </p:sp>
      <p:cxnSp>
        <p:nvCxnSpPr>
          <p:cNvPr id="21" name="Shape 375"/>
          <p:cNvCxnSpPr/>
          <p:nvPr/>
        </p:nvCxnSpPr>
        <p:spPr>
          <a:xfrm rot="10800000">
            <a:off x="3387309" y="3769140"/>
            <a:ext cx="286718" cy="846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2" name="Shape 376"/>
          <p:cNvSpPr txBox="1"/>
          <p:nvPr/>
        </p:nvSpPr>
        <p:spPr>
          <a:xfrm>
            <a:off x="3387310" y="4615274"/>
            <a:ext cx="683485" cy="45318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Valor</a:t>
            </a:r>
          </a:p>
        </p:txBody>
      </p:sp>
      <p:cxnSp>
        <p:nvCxnSpPr>
          <p:cNvPr id="23" name="Shape 377"/>
          <p:cNvCxnSpPr/>
          <p:nvPr/>
        </p:nvCxnSpPr>
        <p:spPr>
          <a:xfrm rot="10800000" flipH="1">
            <a:off x="2940403" y="3769135"/>
            <a:ext cx="113361" cy="162414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4" name="Shape 378"/>
          <p:cNvSpPr txBox="1"/>
          <p:nvPr/>
        </p:nvSpPr>
        <p:spPr>
          <a:xfrm>
            <a:off x="1791721" y="5402912"/>
            <a:ext cx="2189156" cy="45318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Símbolo de asignación</a:t>
            </a:r>
          </a:p>
        </p:txBody>
      </p:sp>
      <p:sp>
        <p:nvSpPr>
          <p:cNvPr id="27" name="Shape 520"/>
          <p:cNvSpPr txBox="1"/>
          <p:nvPr/>
        </p:nvSpPr>
        <p:spPr>
          <a:xfrm>
            <a:off x="1185962" y="5946277"/>
            <a:ext cx="6772076" cy="6278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59050" rIns="59050" bIns="590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¿Es posible hacer una declaración y asignación de variable en la misma línea </a:t>
            </a:r>
            <a:r>
              <a:rPr lang="es-AR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para mejorar </a:t>
            </a: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la legibilidad del código?</a:t>
            </a:r>
          </a:p>
        </p:txBody>
      </p:sp>
    </p:spTree>
    <p:extLst>
      <p:ext uri="{BB962C8B-B14F-4D97-AF65-F5344CB8AC3E}">
        <p14:creationId xmlns:p14="http://schemas.microsoft.com/office/powerpoint/2010/main" val="7619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  <p:sp>
        <p:nvSpPr>
          <p:cNvPr id="13" name="Shape 310"/>
          <p:cNvSpPr txBox="1"/>
          <p:nvPr/>
        </p:nvSpPr>
        <p:spPr>
          <a:xfrm>
            <a:off x="5919782" y="2091730"/>
            <a:ext cx="2925600" cy="739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Código Java del algoritmo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suma</a:t>
            </a:r>
          </a:p>
        </p:txBody>
      </p:sp>
      <p:cxnSp>
        <p:nvCxnSpPr>
          <p:cNvPr id="14" name="Shape 311"/>
          <p:cNvCxnSpPr/>
          <p:nvPr/>
        </p:nvCxnSpPr>
        <p:spPr>
          <a:xfrm>
            <a:off x="5052995" y="2091730"/>
            <a:ext cx="0" cy="44836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ángulo 15"/>
          <p:cNvSpPr/>
          <p:nvPr/>
        </p:nvSpPr>
        <p:spPr>
          <a:xfrm>
            <a:off x="5644953" y="2859880"/>
            <a:ext cx="3472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operandoA = 3;</a:t>
            </a:r>
          </a:p>
          <a:p>
            <a:pPr lvl="0"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operandoB</a:t>
            </a:r>
            <a:r>
              <a:rPr lang="es-AR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5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SzPct val="25000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b="1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resultado = operandoA + operandoB;</a:t>
            </a:r>
          </a:p>
        </p:txBody>
      </p:sp>
      <p:sp>
        <p:nvSpPr>
          <p:cNvPr id="17" name="Shape 303"/>
          <p:cNvSpPr txBox="1"/>
          <p:nvPr/>
        </p:nvSpPr>
        <p:spPr>
          <a:xfrm>
            <a:off x="256205" y="2169943"/>
            <a:ext cx="4500812" cy="689937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</a:t>
            </a:r>
            <a:r>
              <a:rPr lang="es-AR" sz="1900" u="sng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asignación de valores a variables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en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Java: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hape 371"/>
          <p:cNvSpPr txBox="1"/>
          <p:nvPr/>
        </p:nvSpPr>
        <p:spPr>
          <a:xfrm>
            <a:off x="1106412" y="3437895"/>
            <a:ext cx="3103200" cy="5352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identificador = 3;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9" name="Shape 373"/>
          <p:cNvCxnSpPr/>
          <p:nvPr/>
        </p:nvCxnSpPr>
        <p:spPr>
          <a:xfrm rot="10800000" flipH="1">
            <a:off x="1745816" y="3769140"/>
            <a:ext cx="354386" cy="846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" name="Shape 374"/>
          <p:cNvSpPr txBox="1"/>
          <p:nvPr/>
        </p:nvSpPr>
        <p:spPr>
          <a:xfrm>
            <a:off x="600274" y="4615278"/>
            <a:ext cx="2095912" cy="45318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Nombre de variable</a:t>
            </a:r>
          </a:p>
        </p:txBody>
      </p:sp>
      <p:cxnSp>
        <p:nvCxnSpPr>
          <p:cNvPr id="21" name="Shape 375"/>
          <p:cNvCxnSpPr/>
          <p:nvPr/>
        </p:nvCxnSpPr>
        <p:spPr>
          <a:xfrm rot="10800000">
            <a:off x="3387309" y="3769140"/>
            <a:ext cx="286718" cy="846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2" name="Shape 376"/>
          <p:cNvSpPr txBox="1"/>
          <p:nvPr/>
        </p:nvSpPr>
        <p:spPr>
          <a:xfrm>
            <a:off x="3387310" y="4615274"/>
            <a:ext cx="683485" cy="45318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Valor</a:t>
            </a:r>
          </a:p>
        </p:txBody>
      </p:sp>
      <p:cxnSp>
        <p:nvCxnSpPr>
          <p:cNvPr id="23" name="Shape 377"/>
          <p:cNvCxnSpPr/>
          <p:nvPr/>
        </p:nvCxnSpPr>
        <p:spPr>
          <a:xfrm rot="10800000" flipH="1">
            <a:off x="2940403" y="3769135"/>
            <a:ext cx="113361" cy="162414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4" name="Shape 378"/>
          <p:cNvSpPr txBox="1"/>
          <p:nvPr/>
        </p:nvSpPr>
        <p:spPr>
          <a:xfrm>
            <a:off x="1791721" y="5402912"/>
            <a:ext cx="2189156" cy="45318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Símbolo de asignación</a:t>
            </a:r>
          </a:p>
        </p:txBody>
      </p:sp>
      <p:sp>
        <p:nvSpPr>
          <p:cNvPr id="27" name="Shape 520"/>
          <p:cNvSpPr txBox="1"/>
          <p:nvPr/>
        </p:nvSpPr>
        <p:spPr>
          <a:xfrm>
            <a:off x="1185962" y="5946277"/>
            <a:ext cx="6772076" cy="6278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59050" rIns="59050" bIns="590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¿Es posible hacer una declaración y asignación de variable en la misma línea </a:t>
            </a:r>
            <a:r>
              <a:rPr lang="es-AR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para mejorar </a:t>
            </a:r>
            <a:r>
              <a:rPr lang="es-AR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la legibilidad del código?</a:t>
            </a:r>
          </a:p>
        </p:txBody>
      </p:sp>
    </p:spTree>
    <p:extLst>
      <p:ext uri="{BB962C8B-B14F-4D97-AF65-F5344CB8AC3E}">
        <p14:creationId xmlns:p14="http://schemas.microsoft.com/office/powerpoint/2010/main" val="71002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sp>
        <p:nvSpPr>
          <p:cNvPr id="13" name="Shape 310"/>
          <p:cNvSpPr txBox="1"/>
          <p:nvPr/>
        </p:nvSpPr>
        <p:spPr>
          <a:xfrm>
            <a:off x="5919782" y="2091730"/>
            <a:ext cx="2925600" cy="739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Código Java del algoritmo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suma</a:t>
            </a:r>
          </a:p>
        </p:txBody>
      </p:sp>
      <p:cxnSp>
        <p:nvCxnSpPr>
          <p:cNvPr id="14" name="Shape 311"/>
          <p:cNvCxnSpPr/>
          <p:nvPr/>
        </p:nvCxnSpPr>
        <p:spPr>
          <a:xfrm>
            <a:off x="5052995" y="2091730"/>
            <a:ext cx="0" cy="44836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ángulo 15"/>
          <p:cNvSpPr/>
          <p:nvPr/>
        </p:nvSpPr>
        <p:spPr>
          <a:xfrm>
            <a:off x="5644953" y="2859880"/>
            <a:ext cx="34722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operandoA = 3;</a:t>
            </a:r>
          </a:p>
          <a:p>
            <a:pPr lvl="0"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operandoB</a:t>
            </a:r>
            <a:r>
              <a:rPr lang="es-AR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5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SzPct val="25000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b="1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resultado = operandoA + operandoB;</a:t>
            </a:r>
          </a:p>
          <a:p>
            <a:pPr>
              <a:buSzPct val="25000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25000"/>
            </a:pP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System.out.println(resultado);</a:t>
            </a: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Shape 303"/>
          <p:cNvSpPr txBox="1"/>
          <p:nvPr/>
        </p:nvSpPr>
        <p:spPr>
          <a:xfrm>
            <a:off x="313557" y="2106570"/>
            <a:ext cx="4443460" cy="934355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mostrar por consola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en Java utilizando la </a:t>
            </a:r>
            <a:r>
              <a:rPr lang="es-AR" sz="1900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invocación</a:t>
            </a:r>
            <a:r>
              <a:rPr lang="es-AR" sz="19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métodos: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Shape 638"/>
          <p:cNvSpPr txBox="1"/>
          <p:nvPr/>
        </p:nvSpPr>
        <p:spPr>
          <a:xfrm>
            <a:off x="392571" y="4017660"/>
            <a:ext cx="4514400" cy="650700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842"/>
              <a:buFont typeface="Arial"/>
              <a:buNone/>
            </a:pPr>
            <a:r>
              <a:rPr lang="es-AR" sz="19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 resultado );</a:t>
            </a:r>
          </a:p>
        </p:txBody>
      </p:sp>
      <p:cxnSp>
        <p:nvCxnSpPr>
          <p:cNvPr id="28" name="Shape 639"/>
          <p:cNvCxnSpPr/>
          <p:nvPr/>
        </p:nvCxnSpPr>
        <p:spPr>
          <a:xfrm rot="10800000" flipH="1">
            <a:off x="2376296" y="4461635"/>
            <a:ext cx="4500" cy="846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9" name="Shape 640"/>
          <p:cNvSpPr txBox="1"/>
          <p:nvPr/>
        </p:nvSpPr>
        <p:spPr>
          <a:xfrm>
            <a:off x="1739418" y="5317097"/>
            <a:ext cx="1273754" cy="596718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Nombre del método</a:t>
            </a:r>
          </a:p>
        </p:txBody>
      </p:sp>
      <p:cxnSp>
        <p:nvCxnSpPr>
          <p:cNvPr id="30" name="Shape 641"/>
          <p:cNvCxnSpPr/>
          <p:nvPr/>
        </p:nvCxnSpPr>
        <p:spPr>
          <a:xfrm flipH="1" flipV="1">
            <a:off x="3757898" y="4461635"/>
            <a:ext cx="348" cy="57217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1" name="Shape 642"/>
          <p:cNvSpPr txBox="1"/>
          <p:nvPr/>
        </p:nvSpPr>
        <p:spPr>
          <a:xfrm>
            <a:off x="3102497" y="5040315"/>
            <a:ext cx="1297977" cy="551912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Lista de parámetros</a:t>
            </a:r>
          </a:p>
        </p:txBody>
      </p:sp>
      <p:sp>
        <p:nvSpPr>
          <p:cNvPr id="32" name="Shape 643"/>
          <p:cNvSpPr txBox="1"/>
          <p:nvPr/>
        </p:nvSpPr>
        <p:spPr>
          <a:xfrm>
            <a:off x="3102497" y="3290916"/>
            <a:ext cx="1217311" cy="304261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Paréntesis</a:t>
            </a:r>
          </a:p>
        </p:txBody>
      </p:sp>
      <p:cxnSp>
        <p:nvCxnSpPr>
          <p:cNvPr id="33" name="Shape 644"/>
          <p:cNvCxnSpPr/>
          <p:nvPr/>
        </p:nvCxnSpPr>
        <p:spPr>
          <a:xfrm flipH="1">
            <a:off x="2933263" y="3592346"/>
            <a:ext cx="249900" cy="53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4" name="Shape 646"/>
          <p:cNvCxnSpPr/>
          <p:nvPr/>
        </p:nvCxnSpPr>
        <p:spPr>
          <a:xfrm>
            <a:off x="4201777" y="3570799"/>
            <a:ext cx="166200" cy="505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0256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  <p:sp>
        <p:nvSpPr>
          <p:cNvPr id="13" name="Shape 310"/>
          <p:cNvSpPr txBox="1"/>
          <p:nvPr/>
        </p:nvSpPr>
        <p:spPr>
          <a:xfrm>
            <a:off x="5919782" y="2091730"/>
            <a:ext cx="2925600" cy="739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Código Java del algoritmo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suma</a:t>
            </a:r>
          </a:p>
        </p:txBody>
      </p:sp>
      <p:cxnSp>
        <p:nvCxnSpPr>
          <p:cNvPr id="14" name="Shape 311"/>
          <p:cNvCxnSpPr/>
          <p:nvPr/>
        </p:nvCxnSpPr>
        <p:spPr>
          <a:xfrm>
            <a:off x="5052995" y="2091730"/>
            <a:ext cx="0" cy="44836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ángulo 15"/>
          <p:cNvSpPr/>
          <p:nvPr/>
        </p:nvSpPr>
        <p:spPr>
          <a:xfrm>
            <a:off x="5644953" y="2859880"/>
            <a:ext cx="347227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38888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Scanner s = new Scanner(System.in);</a:t>
            </a:r>
          </a:p>
          <a:p>
            <a:pPr lvl="0">
              <a:buClr>
                <a:schemeClr val="dk1"/>
              </a:buClr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ct val="38888"/>
            </a:pP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System.out.print(“Ingrese </a:t>
            </a: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”);</a:t>
            </a:r>
          </a:p>
          <a:p>
            <a:pPr lvl="0">
              <a:buClr>
                <a:schemeClr val="dk1"/>
              </a:buClr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operandoA = s.nextInt();</a:t>
            </a:r>
          </a:p>
          <a:p>
            <a:pPr lvl="0"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38888"/>
            </a:pP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System.out.print(“Ingrese B: ”);</a:t>
            </a:r>
          </a:p>
          <a:p>
            <a:pPr lvl="0">
              <a:buSzPct val="38888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operandoB</a:t>
            </a:r>
            <a:r>
              <a:rPr lang="es-AR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s.nextInt()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SzPct val="25000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200" b="1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resultado = operandoA + operandoB;</a:t>
            </a:r>
          </a:p>
          <a:p>
            <a:pPr>
              <a:buSzPct val="25000"/>
            </a:pP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ct val="25000"/>
            </a:pP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System.out.println(resultado);</a:t>
            </a: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-100283" y="3486053"/>
            <a:ext cx="529501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600" dirty="0" smtClean="0">
                <a:latin typeface="Consolas"/>
                <a:ea typeface="Consolas"/>
                <a:cs typeface="Consolas"/>
                <a:sym typeface="Consolas"/>
              </a:rPr>
              <a:t>Scanner scanner = new Scanner(</a:t>
            </a:r>
            <a:r>
              <a:rPr lang="es-AR" sz="16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System.in</a:t>
            </a:r>
            <a:r>
              <a:rPr lang="es-AR" sz="1600" dirty="0" smtClean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algn="ctr"/>
            <a:endParaRPr lang="es-AR" sz="1600" dirty="0" smtClean="0">
              <a:latin typeface="Consolas"/>
              <a:ea typeface="Consolas"/>
              <a:cs typeface="Consolas"/>
              <a:sym typeface="Consolas"/>
            </a:endParaRPr>
          </a:p>
          <a:p>
            <a:pPr lvl="0" algn="ctr"/>
            <a:r>
              <a:rPr lang="es-AR" sz="1600" dirty="0" smtClean="0">
                <a:latin typeface="Consolas"/>
                <a:ea typeface="Consolas"/>
                <a:cs typeface="Consolas"/>
                <a:sym typeface="Consolas"/>
              </a:rPr>
              <a:t>scanner.nextInt();</a:t>
            </a:r>
          </a:p>
          <a:p>
            <a:pPr lvl="0" algn="ctr"/>
            <a:endParaRPr lang="es-AR"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algn="ctr"/>
            <a:r>
              <a:rPr lang="es-AR" sz="1600" dirty="0" smtClean="0">
                <a:latin typeface="Consolas"/>
                <a:ea typeface="Consolas"/>
                <a:cs typeface="Consolas"/>
                <a:sym typeface="Consolas"/>
              </a:rPr>
              <a:t>scanner.nextFloat();</a:t>
            </a:r>
          </a:p>
          <a:p>
            <a:pPr lvl="0" algn="ctr"/>
            <a:endParaRPr lang="es-AR"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algn="ctr"/>
            <a:r>
              <a:rPr lang="es-AR" sz="1600" dirty="0" smtClean="0">
                <a:latin typeface="Consolas"/>
                <a:ea typeface="Consolas"/>
                <a:cs typeface="Consolas"/>
                <a:sym typeface="Consolas"/>
              </a:rPr>
              <a:t>scanner.nextLine();</a:t>
            </a:r>
          </a:p>
          <a:p>
            <a:pPr lvl="0" algn="ctr"/>
            <a:endParaRPr lang="es-AR"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algn="ctr"/>
            <a:r>
              <a:rPr lang="es-AR" sz="1600" dirty="0" smtClean="0">
                <a:latin typeface="Consolas"/>
                <a:ea typeface="Consolas"/>
                <a:cs typeface="Consolas"/>
                <a:sym typeface="Consolas"/>
              </a:rPr>
              <a:t>scanner.nextBoolean();</a:t>
            </a:r>
          </a:p>
          <a:p>
            <a:pPr lvl="0" algn="ctr"/>
            <a:endParaRPr lang="es-AR"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" name="Shape 639"/>
          <p:cNvCxnSpPr>
            <a:endCxn id="18" idx="0"/>
          </p:cNvCxnSpPr>
          <p:nvPr/>
        </p:nvCxnSpPr>
        <p:spPr>
          <a:xfrm flipH="1">
            <a:off x="584006" y="3232807"/>
            <a:ext cx="442905" cy="29758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" name="Shape 640"/>
          <p:cNvSpPr txBox="1"/>
          <p:nvPr/>
        </p:nvSpPr>
        <p:spPr>
          <a:xfrm>
            <a:off x="1026911" y="2950156"/>
            <a:ext cx="2059189" cy="58023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Define e inicializa el lector de entrada</a:t>
            </a:r>
            <a:endParaRPr lang="es-AR" sz="16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hape 640"/>
          <p:cNvSpPr txBox="1"/>
          <p:nvPr/>
        </p:nvSpPr>
        <p:spPr>
          <a:xfrm>
            <a:off x="99503" y="4599656"/>
            <a:ext cx="787037" cy="64997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Lee un entero</a:t>
            </a:r>
            <a:endParaRPr lang="es-AR" sz="16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Shape 640"/>
          <p:cNvSpPr txBox="1"/>
          <p:nvPr/>
        </p:nvSpPr>
        <p:spPr>
          <a:xfrm>
            <a:off x="4214785" y="4801996"/>
            <a:ext cx="811465" cy="565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Lee un real</a:t>
            </a:r>
            <a:endParaRPr lang="es-AR" sz="16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Shape 640"/>
          <p:cNvSpPr txBox="1"/>
          <p:nvPr/>
        </p:nvSpPr>
        <p:spPr>
          <a:xfrm>
            <a:off x="96953" y="5523289"/>
            <a:ext cx="746723" cy="5882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Lee texto</a:t>
            </a:r>
            <a:endParaRPr lang="es-AR" sz="16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Shape 640"/>
          <p:cNvSpPr txBox="1"/>
          <p:nvPr/>
        </p:nvSpPr>
        <p:spPr>
          <a:xfrm>
            <a:off x="3718170" y="5920591"/>
            <a:ext cx="1242023" cy="5215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6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Lee </a:t>
            </a:r>
            <a:r>
              <a:rPr lang="es-AR" sz="160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un valor lógico</a:t>
            </a:r>
            <a:endParaRPr lang="es-AR" sz="16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hape 639"/>
          <p:cNvCxnSpPr>
            <a:stCxn id="21" idx="1"/>
          </p:cNvCxnSpPr>
          <p:nvPr/>
        </p:nvCxnSpPr>
        <p:spPr>
          <a:xfrm flipH="1" flipV="1">
            <a:off x="3718171" y="4800600"/>
            <a:ext cx="496614" cy="28404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7" name="Shape 639"/>
          <p:cNvCxnSpPr>
            <a:stCxn id="23" idx="0"/>
          </p:cNvCxnSpPr>
          <p:nvPr/>
        </p:nvCxnSpPr>
        <p:spPr>
          <a:xfrm flipH="1" flipV="1">
            <a:off x="3810972" y="5589631"/>
            <a:ext cx="528210" cy="3309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5" name="Shape 639"/>
          <p:cNvCxnSpPr/>
          <p:nvPr/>
        </p:nvCxnSpPr>
        <p:spPr>
          <a:xfrm flipV="1">
            <a:off x="584006" y="4224713"/>
            <a:ext cx="724308" cy="36439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6" name="Shape 639"/>
          <p:cNvCxnSpPr/>
          <p:nvPr/>
        </p:nvCxnSpPr>
        <p:spPr>
          <a:xfrm flipV="1">
            <a:off x="584006" y="5151837"/>
            <a:ext cx="728707" cy="35975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7" name="Rectángulo 36"/>
          <p:cNvSpPr/>
          <p:nvPr/>
        </p:nvSpPr>
        <p:spPr>
          <a:xfrm>
            <a:off x="5644953" y="6092435"/>
            <a:ext cx="34722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38888"/>
            </a:pPr>
            <a:r>
              <a:rPr lang="es-AR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AR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java.util.Scanner</a:t>
            </a:r>
            <a:endParaRPr lang="es-AR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Shape 303"/>
          <p:cNvSpPr txBox="1"/>
          <p:nvPr/>
        </p:nvSpPr>
        <p:spPr>
          <a:xfrm>
            <a:off x="212651" y="1993109"/>
            <a:ext cx="4673674" cy="689937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leer por teclado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en Java utilizando la </a:t>
            </a:r>
            <a:r>
              <a:rPr lang="es-AR" sz="1900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invocación</a:t>
            </a:r>
            <a:r>
              <a:rPr lang="es-AR" sz="19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métodos: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2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err="1">
                <a:solidFill>
                  <a:prstClr val="black"/>
                </a:solidFill>
              </a:rPr>
              <a:t>Familiarizandonos</a:t>
            </a:r>
            <a:r>
              <a:rPr lang="es-ES_tradnl" sz="2800" i="1" dirty="0">
                <a:solidFill>
                  <a:prstClr val="black"/>
                </a:solidFill>
              </a:rPr>
              <a:t> con el Lenguaje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  <p:sp>
        <p:nvSpPr>
          <p:cNvPr id="26" name="Shape 303"/>
          <p:cNvSpPr txBox="1"/>
          <p:nvPr/>
        </p:nvSpPr>
        <p:spPr>
          <a:xfrm>
            <a:off x="212651" y="2032908"/>
            <a:ext cx="6516762" cy="361815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Ejemplo </a:t>
            </a:r>
            <a:r>
              <a:rPr lang="es-AR" sz="19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AR" sz="1900" u="sng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sintaxis de declaración de métodos </a:t>
            </a:r>
            <a:r>
              <a:rPr lang="es-AR" sz="19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en Java:</a:t>
            </a:r>
            <a:endParaRPr lang="es-AR" sz="19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Shape 326"/>
          <p:cNvSpPr txBox="1"/>
          <p:nvPr/>
        </p:nvSpPr>
        <p:spPr>
          <a:xfrm>
            <a:off x="5671730" y="3083631"/>
            <a:ext cx="3472270" cy="274055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Shape 878"/>
          <p:cNvSpPr txBox="1"/>
          <p:nvPr/>
        </p:nvSpPr>
        <p:spPr>
          <a:xfrm>
            <a:off x="1414224" y="3815606"/>
            <a:ext cx="7589700" cy="1717800"/>
          </a:xfrm>
          <a:prstGeom prst="rect">
            <a:avLst/>
          </a:prstGeom>
          <a:noFill/>
          <a:ln>
            <a:noFill/>
          </a:ln>
        </p:spPr>
        <p:txBody>
          <a:bodyPr lIns="59050" tIns="59050" rIns="59050" bIns="5905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8888"/>
              <a:buFont typeface="Arial"/>
              <a:buNone/>
            </a:pPr>
            <a:r>
              <a:rPr lang="es-AR" sz="18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s-AR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AR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pedirNroPorTeclado( </a:t>
            </a:r>
            <a:r>
              <a:rPr lang="es-AR" sz="1800" dirty="0">
                <a:solidFill>
                  <a:schemeClr val="dk1"/>
                </a:solidFill>
              </a:rPr>
              <a:t>parámetros</a:t>
            </a:r>
            <a:r>
              <a:rPr lang="es-AR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) { </a:t>
            </a:r>
          </a:p>
          <a:p>
            <a:pPr lvl="0" indent="247650" rtl="0">
              <a:spcBef>
                <a:spcPts val="0"/>
              </a:spcBef>
              <a:buClr>
                <a:schemeClr val="dk1"/>
              </a:buClr>
              <a:buSzPct val="38888"/>
              <a:buFont typeface="Arial"/>
              <a:buNone/>
            </a:pPr>
            <a:r>
              <a:rPr lang="es-AR" sz="1800" dirty="0">
                <a:solidFill>
                  <a:schemeClr val="dk1"/>
                </a:solidFill>
              </a:rPr>
              <a:t>      </a:t>
            </a:r>
          </a:p>
          <a:p>
            <a:pPr marL="457200" lvl="0" indent="247650" rtl="0">
              <a:spcBef>
                <a:spcPts val="0"/>
              </a:spcBef>
              <a:buClr>
                <a:schemeClr val="dk1"/>
              </a:buClr>
              <a:buSzPct val="38888"/>
              <a:buFont typeface="Arial"/>
              <a:buNone/>
            </a:pPr>
            <a:r>
              <a:rPr lang="es-AR" sz="1800" dirty="0">
                <a:solidFill>
                  <a:schemeClr val="dk1"/>
                </a:solidFill>
              </a:rPr>
              <a:t>&lt;cuerpo del método&gt;</a:t>
            </a:r>
          </a:p>
          <a:p>
            <a:pPr lvl="0" indent="24765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indent="247650" rtl="0">
              <a:spcBef>
                <a:spcPts val="0"/>
              </a:spcBef>
              <a:buClr>
                <a:schemeClr val="dk1"/>
              </a:buClr>
              <a:buSzPct val="38888"/>
              <a:buFont typeface="Arial"/>
              <a:buNone/>
            </a:pPr>
            <a:r>
              <a:rPr lang="es-AR" sz="18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return</a:t>
            </a:r>
            <a:r>
              <a:rPr lang="es-AR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valor;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8888"/>
              <a:buFont typeface="Arial"/>
              <a:buNone/>
            </a:pPr>
            <a:r>
              <a:rPr lang="es-AR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0" name="Shape 879"/>
          <p:cNvSpPr txBox="1"/>
          <p:nvPr/>
        </p:nvSpPr>
        <p:spPr>
          <a:xfrm>
            <a:off x="1303158" y="2733173"/>
            <a:ext cx="1104083" cy="3015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Visibilidad</a:t>
            </a:r>
          </a:p>
        </p:txBody>
      </p:sp>
      <p:cxnSp>
        <p:nvCxnSpPr>
          <p:cNvPr id="31" name="Shape 880"/>
          <p:cNvCxnSpPr/>
          <p:nvPr/>
        </p:nvCxnSpPr>
        <p:spPr>
          <a:xfrm flipH="1">
            <a:off x="1842615" y="3034673"/>
            <a:ext cx="12585" cy="82294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2" name="Shape 881"/>
          <p:cNvCxnSpPr/>
          <p:nvPr/>
        </p:nvCxnSpPr>
        <p:spPr>
          <a:xfrm flipH="1">
            <a:off x="2714911" y="2992661"/>
            <a:ext cx="6108" cy="8432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3" name="Shape 882"/>
          <p:cNvSpPr txBox="1"/>
          <p:nvPr/>
        </p:nvSpPr>
        <p:spPr>
          <a:xfrm>
            <a:off x="2316019" y="2468353"/>
            <a:ext cx="810000" cy="524308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Tipo de retorno</a:t>
            </a:r>
          </a:p>
        </p:txBody>
      </p:sp>
      <p:cxnSp>
        <p:nvCxnSpPr>
          <p:cNvPr id="34" name="Shape 883"/>
          <p:cNvCxnSpPr/>
          <p:nvPr/>
        </p:nvCxnSpPr>
        <p:spPr>
          <a:xfrm flipH="1">
            <a:off x="3871764" y="3113955"/>
            <a:ext cx="917" cy="70169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9" name="Shape 884"/>
          <p:cNvSpPr txBox="1"/>
          <p:nvPr/>
        </p:nvSpPr>
        <p:spPr>
          <a:xfrm>
            <a:off x="3320517" y="2470982"/>
            <a:ext cx="1104328" cy="642973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Nombre, en notación </a:t>
            </a:r>
            <a:r>
              <a:rPr lang="es-AR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Camel Case</a:t>
            </a:r>
            <a:endParaRPr lang="es-AR" sz="14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Shape 885"/>
          <p:cNvSpPr txBox="1"/>
          <p:nvPr/>
        </p:nvSpPr>
        <p:spPr>
          <a:xfrm>
            <a:off x="5000264" y="2470982"/>
            <a:ext cx="2025725" cy="735600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Parámetros indicando </a:t>
            </a:r>
            <a:r>
              <a:rPr lang="es-AR" sz="14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tipo nombre</a:t>
            </a: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y separados por </a:t>
            </a:r>
            <a:r>
              <a:rPr lang="es-AR" sz="14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comas</a:t>
            </a:r>
            <a:r>
              <a:rPr lang="es-AR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endParaRPr lang="es-AR" sz="14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1" name="Shape 886"/>
          <p:cNvCxnSpPr/>
          <p:nvPr/>
        </p:nvCxnSpPr>
        <p:spPr>
          <a:xfrm>
            <a:off x="6013127" y="3196166"/>
            <a:ext cx="0" cy="715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2" name="Shape 887"/>
          <p:cNvSpPr txBox="1"/>
          <p:nvPr/>
        </p:nvSpPr>
        <p:spPr>
          <a:xfrm>
            <a:off x="105750" y="6029724"/>
            <a:ext cx="1437300" cy="410665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Delimitador de </a:t>
            </a:r>
            <a:r>
              <a:rPr lang="es-AR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cierre de bloque</a:t>
            </a:r>
            <a:endParaRPr lang="es-AR" sz="14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3" name="Shape 888"/>
          <p:cNvCxnSpPr/>
          <p:nvPr/>
        </p:nvCxnSpPr>
        <p:spPr>
          <a:xfrm flipV="1">
            <a:off x="838661" y="5353156"/>
            <a:ext cx="545014" cy="56506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4" name="Shape 889"/>
          <p:cNvSpPr txBox="1"/>
          <p:nvPr/>
        </p:nvSpPr>
        <p:spPr>
          <a:xfrm>
            <a:off x="4467674" y="5067076"/>
            <a:ext cx="2793257" cy="690367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Sentencia de retorno, el </a:t>
            </a:r>
            <a:r>
              <a:rPr lang="es-AR" sz="14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tipo</a:t>
            </a: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de dato de “</a:t>
            </a: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onsolas"/>
              </a:rPr>
              <a:t>valor</a:t>
            </a: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” debe </a:t>
            </a:r>
            <a:r>
              <a:rPr lang="es-AR" sz="1400" i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coincidir</a:t>
            </a: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 con el </a:t>
            </a:r>
            <a:r>
              <a:rPr lang="es-AR" sz="14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s-AR" sz="14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ipo </a:t>
            </a:r>
            <a:r>
              <a:rPr lang="es-AR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 retorno del </a:t>
            </a:r>
            <a:r>
              <a:rPr lang="es-AR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método</a:t>
            </a:r>
            <a:endParaRPr lang="es-AR" sz="14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Shape 890"/>
          <p:cNvGrpSpPr/>
          <p:nvPr/>
        </p:nvGrpSpPr>
        <p:grpSpPr>
          <a:xfrm>
            <a:off x="2122728" y="5203395"/>
            <a:ext cx="1520382" cy="149749"/>
            <a:chOff x="3633200" y="8042000"/>
            <a:chExt cx="2615487" cy="193200"/>
          </a:xfrm>
        </p:grpSpPr>
        <p:cxnSp>
          <p:nvCxnSpPr>
            <p:cNvPr id="46" name="Shape 891"/>
            <p:cNvCxnSpPr/>
            <p:nvPr/>
          </p:nvCxnSpPr>
          <p:spPr>
            <a:xfrm>
              <a:off x="3633200" y="8211550"/>
              <a:ext cx="25809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" name="Shape 892"/>
            <p:cNvCxnSpPr/>
            <p:nvPr/>
          </p:nvCxnSpPr>
          <p:spPr>
            <a:xfrm rot="10800000" flipH="1">
              <a:off x="6239387" y="8042000"/>
              <a:ext cx="9300" cy="193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" name="Shape 893"/>
            <p:cNvCxnSpPr/>
            <p:nvPr/>
          </p:nvCxnSpPr>
          <p:spPr>
            <a:xfrm rot="10800000" flipH="1">
              <a:off x="3648587" y="8042000"/>
              <a:ext cx="9300" cy="193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cxnSp>
        <p:nvCxnSpPr>
          <p:cNvPr id="49" name="Shape 894"/>
          <p:cNvCxnSpPr>
            <a:stCxn id="44" idx="1"/>
          </p:cNvCxnSpPr>
          <p:nvPr/>
        </p:nvCxnSpPr>
        <p:spPr>
          <a:xfrm flipH="1" flipV="1">
            <a:off x="3719692" y="5204997"/>
            <a:ext cx="747982" cy="20726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0" name="Shape 896"/>
          <p:cNvCxnSpPr/>
          <p:nvPr/>
        </p:nvCxnSpPr>
        <p:spPr>
          <a:xfrm flipH="1">
            <a:off x="7214875" y="4048683"/>
            <a:ext cx="621321" cy="197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1" name="Shape 897"/>
          <p:cNvSpPr txBox="1"/>
          <p:nvPr/>
        </p:nvSpPr>
        <p:spPr>
          <a:xfrm>
            <a:off x="7836196" y="3746658"/>
            <a:ext cx="1198277" cy="653046"/>
          </a:xfrm>
          <a:prstGeom prst="rect">
            <a:avLst/>
          </a:prstGeom>
          <a:noFill/>
          <a:ln>
            <a:noFill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AR" sz="140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Delimitador de </a:t>
            </a:r>
            <a:r>
              <a:rPr lang="es-AR" sz="140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inicio de bloque</a:t>
            </a:r>
            <a:endParaRPr lang="es-AR" sz="1400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Programa Principal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1292928" y="3145714"/>
            <a:ext cx="2116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Principal</a:t>
            </a: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instruccion_1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instruccion_2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instruccion_3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instruccion_n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710223" y="3220340"/>
            <a:ext cx="43274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err="1" smtClean="0">
                <a:solidFill>
                  <a:srgbClr val="0000E6"/>
                </a:solidFill>
              </a:rPr>
              <a:t>public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class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latin typeface="Monospaced" charset="0"/>
              </a:rPr>
              <a:t>Programa</a:t>
            </a:r>
            <a:r>
              <a:rPr lang="es-ES_tradnl" sz="1600" dirty="0" smtClean="0"/>
              <a:t> { </a:t>
            </a:r>
          </a:p>
          <a:p>
            <a:pPr lvl="1"/>
            <a:endParaRPr lang="es-ES_tradnl" sz="1600" dirty="0" smtClean="0">
              <a:solidFill>
                <a:srgbClr val="0000E6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E6"/>
                </a:solidFill>
              </a:rPr>
              <a:t>public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void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latin typeface="Monospaced" charset="0"/>
              </a:rPr>
              <a:t>principal</a:t>
            </a:r>
            <a:r>
              <a:rPr lang="es-ES_tradnl" sz="1600" dirty="0" smtClean="0"/>
              <a:t>() { </a:t>
            </a:r>
          </a:p>
          <a:p>
            <a:pPr lvl="2"/>
            <a:r>
              <a:rPr lang="es-ES_tradnl" sz="1600" dirty="0" smtClean="0"/>
              <a:t>instrucciones</a:t>
            </a:r>
          </a:p>
          <a:p>
            <a:pPr lvl="1"/>
            <a:r>
              <a:rPr lang="es-ES_tradnl" sz="1600" dirty="0" smtClean="0"/>
              <a:t>} </a:t>
            </a:r>
          </a:p>
          <a:p>
            <a:pPr lvl="1"/>
            <a:endParaRPr lang="es-ES_tradnl" sz="1600" dirty="0" smtClean="0">
              <a:solidFill>
                <a:srgbClr val="0000E6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E6"/>
                </a:solidFill>
              </a:rPr>
              <a:t>public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static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void</a:t>
            </a:r>
            <a:r>
              <a:rPr lang="es-ES_tradnl" sz="1600" dirty="0" smtClean="0"/>
              <a:t> </a:t>
            </a:r>
            <a:r>
              <a:rPr lang="es-ES_tradnl" sz="1600" b="1" i="1" dirty="0" err="1" smtClean="0">
                <a:latin typeface="Monospaced" charset="0"/>
              </a:rPr>
              <a:t>main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String</a:t>
            </a:r>
            <a:r>
              <a:rPr lang="es-ES_tradnl" sz="1600" dirty="0" smtClean="0"/>
              <a:t>[] </a:t>
            </a:r>
            <a:r>
              <a:rPr lang="es-ES_tradnl" sz="1600" dirty="0" err="1" smtClean="0"/>
              <a:t>args</a:t>
            </a:r>
            <a:r>
              <a:rPr lang="es-ES_tradnl" sz="1600" dirty="0" smtClean="0"/>
              <a:t>) { </a:t>
            </a:r>
          </a:p>
          <a:p>
            <a:pPr lvl="2"/>
            <a:r>
              <a:rPr lang="es-ES_tradnl" sz="1600" dirty="0" smtClean="0"/>
              <a:t>Programa programa = </a:t>
            </a:r>
            <a:r>
              <a:rPr lang="es-ES_tradnl" sz="1600" dirty="0" smtClean="0">
                <a:solidFill>
                  <a:srgbClr val="0000E6"/>
                </a:solidFill>
              </a:rPr>
              <a:t>new</a:t>
            </a:r>
            <a:r>
              <a:rPr lang="es-ES_tradnl" sz="1600" dirty="0" smtClean="0"/>
              <a:t> Programa(); </a:t>
            </a:r>
          </a:p>
          <a:p>
            <a:pPr lvl="2"/>
            <a:r>
              <a:rPr lang="es-ES_tradnl" sz="1600" dirty="0" err="1" smtClean="0"/>
              <a:t>programa.principal</a:t>
            </a:r>
            <a:r>
              <a:rPr lang="es-ES_tradnl" sz="1600" dirty="0" smtClean="0"/>
              <a:t>(); </a:t>
            </a:r>
          </a:p>
          <a:p>
            <a:pPr lvl="1"/>
            <a:r>
              <a:rPr lang="es-ES_tradnl" sz="1600" dirty="0" smtClean="0"/>
              <a:t>} </a:t>
            </a:r>
          </a:p>
          <a:p>
            <a:endParaRPr lang="es-ES_tradnl" sz="1600" dirty="0" smtClean="0"/>
          </a:p>
          <a:p>
            <a:r>
              <a:rPr lang="es-ES_tradnl" sz="1600" dirty="0" smtClean="0"/>
              <a:t>}</a:t>
            </a:r>
            <a:endParaRPr lang="es-ES_tradnl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/>
              <a:t>Declaración de Variables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93184" y="3573391"/>
            <a:ext cx="33160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variable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i="1" dirty="0">
                <a:solidFill>
                  <a:srgbClr val="000080"/>
                </a:solidFill>
              </a:rPr>
              <a:t>tipo</a:t>
            </a:r>
            <a:r>
              <a:rPr lang="es-ES_tradnl" i="1" dirty="0" smtClean="0">
                <a:solidFill>
                  <a:srgbClr val="000000"/>
                </a:solidFill>
              </a:rPr>
              <a:t> </a:t>
            </a:r>
          </a:p>
          <a:p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numDecimal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Real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nombre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Texto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letra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Caracter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existe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Logico</a:t>
            </a:r>
            <a:endParaRPr lang="es-ES_tradnl" dirty="0"/>
          </a:p>
        </p:txBody>
      </p:sp>
      <p:sp>
        <p:nvSpPr>
          <p:cNvPr id="13" name="Rectángulo 12"/>
          <p:cNvSpPr/>
          <p:nvPr/>
        </p:nvSpPr>
        <p:spPr>
          <a:xfrm>
            <a:off x="5879804" y="3574907"/>
            <a:ext cx="1988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dirty="0">
                <a:solidFill>
                  <a:srgbClr val="0000E6"/>
                </a:solidFill>
              </a:rPr>
              <a:t>tipo</a:t>
            </a:r>
            <a:r>
              <a:rPr lang="es-ES_tradnl" dirty="0"/>
              <a:t> variable; </a:t>
            </a:r>
            <a:endParaRPr lang="es-ES_tradnl" dirty="0" smtClean="0"/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 smtClean="0">
                <a:solidFill>
                  <a:srgbClr val="0000E6"/>
                </a:solidFill>
              </a:rPr>
              <a:t>int</a:t>
            </a:r>
            <a:r>
              <a:rPr lang="es-ES_tradnl" dirty="0" smtClean="0"/>
              <a:t> </a:t>
            </a:r>
            <a:r>
              <a:rPr lang="es-ES_tradnl" dirty="0" err="1"/>
              <a:t>num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 err="1" smtClean="0">
                <a:solidFill>
                  <a:srgbClr val="0000E6"/>
                </a:solidFill>
              </a:rPr>
              <a:t>float</a:t>
            </a:r>
            <a:r>
              <a:rPr lang="es-ES_tradnl" dirty="0" smtClean="0"/>
              <a:t> </a:t>
            </a:r>
            <a:r>
              <a:rPr lang="es-ES_tradnl" dirty="0" err="1"/>
              <a:t>numDecimal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 err="1" smtClean="0"/>
              <a:t>String</a:t>
            </a:r>
            <a:r>
              <a:rPr lang="es-ES_tradnl" dirty="0" smtClean="0"/>
              <a:t> </a:t>
            </a:r>
            <a:r>
              <a:rPr lang="es-ES_tradnl" dirty="0"/>
              <a:t>nombre; </a:t>
            </a:r>
            <a:endParaRPr lang="es-ES_tradnl" dirty="0" smtClean="0"/>
          </a:p>
          <a:p>
            <a:r>
              <a:rPr lang="es-ES_tradnl" dirty="0" err="1" smtClean="0">
                <a:solidFill>
                  <a:srgbClr val="0000E6"/>
                </a:solidFill>
              </a:rPr>
              <a:t>char</a:t>
            </a:r>
            <a:r>
              <a:rPr lang="es-ES_tradnl" dirty="0" smtClean="0"/>
              <a:t> </a:t>
            </a:r>
            <a:r>
              <a:rPr lang="es-ES_tradnl" dirty="0"/>
              <a:t>letra; </a:t>
            </a:r>
            <a:endParaRPr lang="es-ES_tradnl" dirty="0" smtClean="0"/>
          </a:p>
          <a:p>
            <a:r>
              <a:rPr lang="es-ES_tradnl" dirty="0" err="1" smtClean="0">
                <a:solidFill>
                  <a:srgbClr val="0000E6"/>
                </a:solidFill>
              </a:rPr>
              <a:t>boolean</a:t>
            </a:r>
            <a:r>
              <a:rPr lang="es-ES_tradnl" dirty="0" smtClean="0"/>
              <a:t> </a:t>
            </a:r>
            <a:r>
              <a:rPr lang="es-ES_tradnl" dirty="0"/>
              <a:t>existe; </a:t>
            </a:r>
          </a:p>
        </p:txBody>
      </p:sp>
    </p:spTree>
    <p:extLst>
      <p:ext uri="{BB962C8B-B14F-4D97-AF65-F5344CB8AC3E}">
        <p14:creationId xmlns:p14="http://schemas.microsoft.com/office/powerpoint/2010/main" val="14848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Algoritmos de Ordenamiento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Lineamientos del Código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Tienen como </a:t>
            </a:r>
            <a:r>
              <a:rPr lang="es-ES_tradnl" sz="2400" b="1" dirty="0"/>
              <a:t>entrada</a:t>
            </a:r>
            <a:r>
              <a:rPr lang="es-ES_tradnl" sz="2400" dirty="0"/>
              <a:t> una </a:t>
            </a:r>
            <a:r>
              <a:rPr lang="es-ES_tradnl" sz="2400" b="1" dirty="0"/>
              <a:t>estructura</a:t>
            </a:r>
            <a:r>
              <a:rPr lang="es-ES_tradnl" sz="2400" dirty="0"/>
              <a:t> (arreglo)</a:t>
            </a:r>
          </a:p>
          <a:p>
            <a:r>
              <a:rPr lang="es-ES_tradnl" sz="2400" dirty="0"/>
              <a:t>Tienen como </a:t>
            </a:r>
            <a:r>
              <a:rPr lang="es-ES_tradnl" sz="2400" b="1" dirty="0"/>
              <a:t>salida</a:t>
            </a:r>
            <a:r>
              <a:rPr lang="es-ES_tradnl" sz="2400" dirty="0"/>
              <a:t> la misma </a:t>
            </a:r>
            <a:r>
              <a:rPr lang="es-ES_tradnl" sz="2400" b="1" dirty="0"/>
              <a:t>estructura ordenada</a:t>
            </a:r>
          </a:p>
          <a:p>
            <a:r>
              <a:rPr lang="es-ES_tradnl" sz="2400" dirty="0"/>
              <a:t>Saben como </a:t>
            </a:r>
            <a:r>
              <a:rPr lang="es-ES_tradnl" sz="2400" b="1" dirty="0"/>
              <a:t>comparar</a:t>
            </a:r>
            <a:r>
              <a:rPr lang="es-ES_tradnl" sz="2400" dirty="0"/>
              <a:t> e </a:t>
            </a:r>
            <a:r>
              <a:rPr lang="es-ES_tradnl" sz="2400" b="1" dirty="0"/>
              <a:t>intercambiar</a:t>
            </a:r>
            <a:r>
              <a:rPr lang="es-ES_tradnl" sz="2400" dirty="0"/>
              <a:t> los elementos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85" y="1016597"/>
            <a:ext cx="628650" cy="628650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/>
          </p:nvPr>
        </p:nvGraphicFramePr>
        <p:xfrm>
          <a:off x="1524000" y="3630454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77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35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101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31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1524000" y="5435283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31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35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77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101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1892300" y="4372134"/>
            <a:ext cx="4565650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717800" y="4372134"/>
            <a:ext cx="2981325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3403600" y="4372134"/>
            <a:ext cx="1570037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2657475" y="4372134"/>
            <a:ext cx="1490662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3402807" y="4372134"/>
            <a:ext cx="3072406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4175125" y="4372134"/>
            <a:ext cx="3048000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4973637" y="4372134"/>
            <a:ext cx="2210594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1992312" y="4372134"/>
            <a:ext cx="3779837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/>
              <a:t>Selección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36059" y="3499669"/>
            <a:ext cx="30302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expresion_logica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Entonces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 err="1">
                <a:solidFill>
                  <a:srgbClr val="000000"/>
                </a:solidFill>
              </a:rPr>
              <a:t>i</a:t>
            </a:r>
            <a:r>
              <a:rPr lang="es-ES_tradnl" dirty="0" err="1" smtClean="0">
                <a:solidFill>
                  <a:srgbClr val="000000"/>
                </a:solidFill>
              </a:rPr>
              <a:t>nstrucciones_verdadero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 err="1">
                <a:solidFill>
                  <a:srgbClr val="000000"/>
                </a:solidFill>
              </a:rPr>
              <a:t>i</a:t>
            </a:r>
            <a:r>
              <a:rPr lang="es-ES_tradnl" dirty="0" err="1" smtClean="0">
                <a:solidFill>
                  <a:srgbClr val="000000"/>
                </a:solidFill>
              </a:rPr>
              <a:t>nstrucciones_falso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5519474" y="3453503"/>
            <a:ext cx="27089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dirty="0" err="1">
                <a:solidFill>
                  <a:srgbClr val="0000E6"/>
                </a:solidFill>
              </a:rPr>
              <a:t>if</a:t>
            </a:r>
            <a:r>
              <a:rPr lang="es-ES_tradnl" sz="1600" dirty="0"/>
              <a:t>(</a:t>
            </a:r>
            <a:r>
              <a:rPr lang="es-ES_tradnl" sz="1600" i="1" dirty="0" err="1">
                <a:latin typeface="Monospaced" charset="0"/>
              </a:rPr>
              <a:t>condicion</a:t>
            </a:r>
            <a:r>
              <a:rPr lang="es-ES_tradnl" sz="1600" dirty="0"/>
              <a:t>) { </a:t>
            </a:r>
            <a:endParaRPr lang="es-ES_tradnl" sz="1600" dirty="0" smtClean="0"/>
          </a:p>
          <a:p>
            <a:pPr lvl="1"/>
            <a:r>
              <a:rPr lang="es-ES_tradnl" sz="1600" dirty="0" err="1"/>
              <a:t>i</a:t>
            </a:r>
            <a:r>
              <a:rPr lang="es-ES_tradnl" sz="1600" dirty="0" err="1" smtClean="0"/>
              <a:t>nstrucciones_verdadero</a:t>
            </a:r>
            <a:endParaRPr lang="es-ES_tradnl" sz="1600" dirty="0" smtClean="0"/>
          </a:p>
          <a:p>
            <a:r>
              <a:rPr lang="es-ES_tradnl" sz="1600" dirty="0" smtClean="0"/>
              <a:t>} </a:t>
            </a:r>
          </a:p>
          <a:p>
            <a:r>
              <a:rPr lang="es-ES_tradnl" sz="1600" dirty="0" err="1" smtClean="0">
                <a:solidFill>
                  <a:srgbClr val="0000E6"/>
                </a:solidFill>
              </a:rPr>
              <a:t>else</a:t>
            </a:r>
            <a:r>
              <a:rPr lang="es-ES_tradnl" sz="1600" dirty="0" smtClean="0"/>
              <a:t> </a:t>
            </a:r>
            <a:r>
              <a:rPr lang="es-ES_tradnl" sz="1600" dirty="0"/>
              <a:t>{ </a:t>
            </a:r>
            <a:endParaRPr lang="es-ES_tradnl" sz="1600" dirty="0" smtClean="0"/>
          </a:p>
          <a:p>
            <a:pPr lvl="1"/>
            <a:r>
              <a:rPr lang="es-ES_tradnl" sz="1600" dirty="0" err="1"/>
              <a:t>i</a:t>
            </a:r>
            <a:r>
              <a:rPr lang="es-ES_tradnl" sz="1600" dirty="0" err="1" smtClean="0"/>
              <a:t>nstrucciones_falso</a:t>
            </a:r>
            <a:endParaRPr lang="es-ES_tradnl" sz="1600" dirty="0" smtClean="0"/>
          </a:p>
          <a:p>
            <a:r>
              <a:rPr lang="es-ES_tradnl" sz="1600" dirty="0" smtClean="0"/>
              <a:t>}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4485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/>
              <a:t>Selección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71829" y="3559252"/>
            <a:ext cx="39393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Segun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opcion_1</a:t>
            </a:r>
            <a:r>
              <a:rPr lang="es-ES_tradnl" b="1" dirty="0">
                <a:solidFill>
                  <a:srgbClr val="000000"/>
                </a:solidFill>
              </a:rPr>
              <a:t>: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instrucciones_1</a:t>
            </a: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opcion_2</a:t>
            </a:r>
            <a:r>
              <a:rPr lang="es-ES_tradnl" b="1" dirty="0">
                <a:solidFill>
                  <a:srgbClr val="000000"/>
                </a:solidFill>
              </a:rPr>
              <a:t>: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instrucciones_2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Otro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Modo</a:t>
            </a:r>
            <a:r>
              <a:rPr lang="es-ES_tradnl" b="1" dirty="0">
                <a:solidFill>
                  <a:srgbClr val="000000"/>
                </a:solidFill>
              </a:rPr>
              <a:t>: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err="1">
                <a:solidFill>
                  <a:srgbClr val="000000"/>
                </a:solidFill>
              </a:rPr>
              <a:t>i</a:t>
            </a:r>
            <a:r>
              <a:rPr lang="es-ES_tradnl" dirty="0" err="1" smtClean="0">
                <a:solidFill>
                  <a:srgbClr val="000000"/>
                </a:solidFill>
              </a:rPr>
              <a:t>nstrucciones_defecto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Segun</a:t>
            </a:r>
            <a:endParaRPr lang="es-ES_tradnl" dirty="0"/>
          </a:p>
        </p:txBody>
      </p:sp>
      <p:sp>
        <p:nvSpPr>
          <p:cNvPr id="13" name="Rectángulo 12"/>
          <p:cNvSpPr/>
          <p:nvPr/>
        </p:nvSpPr>
        <p:spPr>
          <a:xfrm>
            <a:off x="5380654" y="3313030"/>
            <a:ext cx="29865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err="1" smtClean="0">
                <a:solidFill>
                  <a:srgbClr val="0000E6"/>
                </a:solidFill>
              </a:rPr>
              <a:t>switch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num</a:t>
            </a:r>
            <a:r>
              <a:rPr lang="es-ES_tradnl" sz="1600" dirty="0" smtClean="0"/>
              <a:t>) { </a:t>
            </a:r>
          </a:p>
          <a:p>
            <a:pPr lvl="1"/>
            <a:r>
              <a:rPr lang="es-ES_tradnl" sz="1600" dirty="0" smtClean="0">
                <a:solidFill>
                  <a:srgbClr val="0000E6"/>
                </a:solidFill>
              </a:rPr>
              <a:t>case</a:t>
            </a:r>
            <a:r>
              <a:rPr lang="es-ES_tradnl" sz="1600" dirty="0" smtClean="0"/>
              <a:t> 1: </a:t>
            </a:r>
          </a:p>
          <a:p>
            <a:pPr lvl="2"/>
            <a:r>
              <a:rPr lang="es-ES_tradnl" sz="1600" dirty="0"/>
              <a:t>i</a:t>
            </a:r>
            <a:r>
              <a:rPr lang="es-ES_tradnl" sz="1600" dirty="0" smtClean="0"/>
              <a:t>nstrucciones_1</a:t>
            </a:r>
          </a:p>
          <a:p>
            <a:pPr lvl="2"/>
            <a:r>
              <a:rPr lang="es-ES_tradnl" sz="1600" dirty="0" smtClean="0">
                <a:solidFill>
                  <a:srgbClr val="0000E6"/>
                </a:solidFill>
              </a:rPr>
              <a:t>break</a:t>
            </a:r>
            <a:r>
              <a:rPr lang="es-ES_tradnl" sz="1600" dirty="0" smtClean="0"/>
              <a:t>; </a:t>
            </a:r>
          </a:p>
          <a:p>
            <a:pPr lvl="1"/>
            <a:r>
              <a:rPr lang="es-ES_tradnl" sz="1600" dirty="0" smtClean="0">
                <a:solidFill>
                  <a:srgbClr val="0000E6"/>
                </a:solidFill>
              </a:rPr>
              <a:t>case</a:t>
            </a:r>
            <a:r>
              <a:rPr lang="es-ES_tradnl" sz="1600" dirty="0" smtClean="0"/>
              <a:t> 2: </a:t>
            </a:r>
          </a:p>
          <a:p>
            <a:pPr lvl="2"/>
            <a:r>
              <a:rPr lang="es-ES_tradnl" sz="1600" dirty="0" smtClean="0"/>
              <a:t>instrucciones_2</a:t>
            </a:r>
          </a:p>
          <a:p>
            <a:pPr lvl="2"/>
            <a:r>
              <a:rPr lang="es-ES_tradnl" sz="1600" dirty="0" smtClean="0">
                <a:solidFill>
                  <a:srgbClr val="0000E6"/>
                </a:solidFill>
              </a:rPr>
              <a:t>break</a:t>
            </a:r>
            <a:r>
              <a:rPr lang="es-ES_tradnl" sz="1600" dirty="0" smtClean="0"/>
              <a:t>;</a:t>
            </a:r>
          </a:p>
          <a:p>
            <a:pPr lvl="1"/>
            <a:r>
              <a:rPr lang="es-ES_tradnl" sz="1600" dirty="0" smtClean="0">
                <a:solidFill>
                  <a:srgbClr val="0000E6"/>
                </a:solidFill>
              </a:rPr>
              <a:t>default</a:t>
            </a:r>
            <a:r>
              <a:rPr lang="es-ES_tradnl" sz="1600" dirty="0" smtClean="0"/>
              <a:t>: </a:t>
            </a:r>
          </a:p>
          <a:p>
            <a:pPr lvl="2"/>
            <a:r>
              <a:rPr lang="es-ES_tradnl" sz="1600" dirty="0" err="1" smtClean="0"/>
              <a:t>instrucciones_defecto</a:t>
            </a:r>
            <a:r>
              <a:rPr lang="es-ES_tradnl" sz="1600" dirty="0" smtClean="0"/>
              <a:t> </a:t>
            </a:r>
          </a:p>
          <a:p>
            <a:pPr lvl="2"/>
            <a:r>
              <a:rPr lang="es-ES_tradnl" sz="1600" dirty="0" smtClean="0">
                <a:solidFill>
                  <a:srgbClr val="0000E6"/>
                </a:solidFill>
              </a:rPr>
              <a:t>break</a:t>
            </a:r>
            <a:r>
              <a:rPr lang="es-ES_tradnl" sz="1600" dirty="0" smtClean="0"/>
              <a:t>; </a:t>
            </a:r>
          </a:p>
          <a:p>
            <a:r>
              <a:rPr lang="es-ES_tradnl" sz="1600" dirty="0" smtClean="0"/>
              <a:t>} 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8203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/>
              <a:t>Repetición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78465" y="3312142"/>
            <a:ext cx="346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Mientras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expresion_logica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Hacer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/>
              <a:t>instrucciones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Mientras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478465" y="4417088"/>
            <a:ext cx="346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Repetir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/>
              <a:t>instrucciones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Que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expresion_logica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15" name="Rectángulo 14"/>
          <p:cNvSpPr/>
          <p:nvPr/>
        </p:nvSpPr>
        <p:spPr>
          <a:xfrm>
            <a:off x="478465" y="5542023"/>
            <a:ext cx="346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i</a:t>
            </a:r>
            <a:r>
              <a:rPr lang="es-ES_tradnl" b="1" dirty="0" smtClean="0">
                <a:solidFill>
                  <a:srgbClr val="00008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n </a:t>
            </a:r>
            <a:r>
              <a:rPr lang="es-ES_tradnl" b="1" dirty="0" smtClean="0">
                <a:solidFill>
                  <a:srgbClr val="000080"/>
                </a:solidFill>
              </a:rPr>
              <a:t>Con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Paso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Hacer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/>
              <a:t>instrucciones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endParaRPr lang="es-ES_tradnl" dirty="0"/>
          </a:p>
        </p:txBody>
      </p:sp>
      <p:sp>
        <p:nvSpPr>
          <p:cNvPr id="16" name="Rectángulo 15"/>
          <p:cNvSpPr/>
          <p:nvPr/>
        </p:nvSpPr>
        <p:spPr>
          <a:xfrm>
            <a:off x="5360415" y="3187089"/>
            <a:ext cx="3027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>
                <a:solidFill>
                  <a:srgbClr val="0000E6"/>
                </a:solidFill>
              </a:rPr>
              <a:t>while</a:t>
            </a:r>
            <a:r>
              <a:rPr lang="es-ES_tradnl" dirty="0" smtClean="0"/>
              <a:t>(</a:t>
            </a:r>
            <a:r>
              <a:rPr lang="es-ES_tradnl" i="1" dirty="0" err="1" smtClean="0">
                <a:latin typeface="Monospaced" charset="0"/>
              </a:rPr>
              <a:t>expresion_logica</a:t>
            </a:r>
            <a:r>
              <a:rPr lang="es-ES_tradnl" dirty="0" smtClean="0"/>
              <a:t>) { </a:t>
            </a:r>
          </a:p>
          <a:p>
            <a:pPr lvl="1"/>
            <a:r>
              <a:rPr lang="es-ES_tradnl" dirty="0" smtClean="0"/>
              <a:t>instrucciones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17" name="Rectángulo 16"/>
          <p:cNvSpPr/>
          <p:nvPr/>
        </p:nvSpPr>
        <p:spPr>
          <a:xfrm>
            <a:off x="5360415" y="4300653"/>
            <a:ext cx="3027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rgbClr val="0000E6"/>
                </a:solidFill>
              </a:rPr>
              <a:t>do</a:t>
            </a:r>
            <a:r>
              <a:rPr lang="es-ES_tradnl" dirty="0"/>
              <a:t> { </a:t>
            </a:r>
            <a:endParaRPr lang="es-ES_tradnl" dirty="0" smtClean="0"/>
          </a:p>
          <a:p>
            <a:pPr lvl="1"/>
            <a:r>
              <a:rPr lang="es-ES_tradnl" dirty="0" smtClean="0"/>
              <a:t>instrucciones</a:t>
            </a:r>
          </a:p>
          <a:p>
            <a:r>
              <a:rPr lang="es-ES_tradnl" dirty="0" smtClean="0"/>
              <a:t>} </a:t>
            </a:r>
            <a:r>
              <a:rPr lang="es-ES_tradnl" dirty="0" err="1" smtClean="0">
                <a:solidFill>
                  <a:srgbClr val="0000E6"/>
                </a:solidFill>
              </a:rPr>
              <a:t>while</a:t>
            </a:r>
            <a:r>
              <a:rPr lang="es-ES_tradnl" dirty="0" smtClean="0"/>
              <a:t>(</a:t>
            </a:r>
            <a:r>
              <a:rPr lang="es-ES_tradnl" i="1" dirty="0" err="1">
                <a:latin typeface="Monospaced" charset="0"/>
              </a:rPr>
              <a:t>expresion_logica</a:t>
            </a:r>
            <a:r>
              <a:rPr lang="es-ES_tradnl" smtClean="0"/>
              <a:t>); </a:t>
            </a:r>
            <a:endParaRPr lang="es-ES_tradnl" dirty="0"/>
          </a:p>
        </p:txBody>
      </p:sp>
      <p:sp>
        <p:nvSpPr>
          <p:cNvPr id="18" name="Rectángulo 17"/>
          <p:cNvSpPr/>
          <p:nvPr/>
        </p:nvSpPr>
        <p:spPr>
          <a:xfrm>
            <a:off x="5360415" y="5542023"/>
            <a:ext cx="3027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>
                <a:solidFill>
                  <a:srgbClr val="0000E6"/>
                </a:solidFill>
              </a:rPr>
              <a:t>for</a:t>
            </a:r>
            <a:r>
              <a:rPr lang="mr-IN" dirty="0"/>
              <a:t>(</a:t>
            </a:r>
            <a:r>
              <a:rPr lang="mr-IN" dirty="0" err="1">
                <a:solidFill>
                  <a:srgbClr val="0000E6"/>
                </a:solidFill>
              </a:rPr>
              <a:t>int</a:t>
            </a:r>
            <a:r>
              <a:rPr lang="mr-IN" dirty="0"/>
              <a:t> </a:t>
            </a:r>
            <a:r>
              <a:rPr lang="mr-IN" dirty="0" err="1"/>
              <a:t>i</a:t>
            </a:r>
            <a:r>
              <a:rPr lang="mr-IN" dirty="0"/>
              <a:t> = 0; </a:t>
            </a:r>
            <a:r>
              <a:rPr lang="mr-IN" dirty="0" err="1"/>
              <a:t>i</a:t>
            </a:r>
            <a:r>
              <a:rPr lang="mr-IN" dirty="0"/>
              <a:t> &lt; </a:t>
            </a:r>
            <a:r>
              <a:rPr lang="mr-IN" i="1" dirty="0" err="1">
                <a:latin typeface="Monospaced" charset="0"/>
              </a:rPr>
              <a:t>n</a:t>
            </a:r>
            <a:r>
              <a:rPr lang="mr-IN" dirty="0"/>
              <a:t>; </a:t>
            </a:r>
            <a:r>
              <a:rPr lang="mr-IN" dirty="0" err="1"/>
              <a:t>i</a:t>
            </a:r>
            <a:r>
              <a:rPr lang="mr-IN" dirty="0"/>
              <a:t>++) </a:t>
            </a:r>
            <a:r>
              <a:rPr lang="es-ES_tradnl" dirty="0" smtClean="0"/>
              <a:t>{</a:t>
            </a:r>
            <a:r>
              <a:rPr lang="mr-IN" dirty="0" smtClean="0"/>
              <a:t> </a:t>
            </a:r>
            <a:endParaRPr lang="en-US" dirty="0" smtClean="0"/>
          </a:p>
          <a:p>
            <a:pPr lvl="1"/>
            <a:r>
              <a:rPr lang="es-ES_tradnl" dirty="0"/>
              <a:t>instrucciones</a:t>
            </a:r>
            <a:endParaRPr lang="en-US" dirty="0"/>
          </a:p>
          <a:p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49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/>
              <a:t>Declaración de Métodos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977759" y="4880389"/>
            <a:ext cx="28907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/>
              <a:t>retorno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/>
              <a:t>nombreMetodo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smtClean="0"/>
              <a:t>var1, var2 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s-ES_tradnl" sz="1600" b="1" dirty="0">
                <a:solidFill>
                  <a:srgbClr val="000080"/>
                </a:solidFill>
              </a:rPr>
              <a:t>Definir</a:t>
            </a:r>
            <a:r>
              <a:rPr lang="es-ES_tradnl" sz="1600" dirty="0"/>
              <a:t> retorno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Tipo</a:t>
            </a:r>
          </a:p>
          <a:p>
            <a:endParaRPr lang="es-ES_tradnl" sz="1600" b="1" dirty="0">
              <a:solidFill>
                <a:srgbClr val="000080"/>
              </a:solidFill>
            </a:endParaRPr>
          </a:p>
          <a:p>
            <a:endParaRPr lang="es-ES_tradnl" sz="1600" b="1" dirty="0">
              <a:solidFill>
                <a:srgbClr val="000080"/>
              </a:solidFill>
            </a:endParaRPr>
          </a:p>
          <a:p>
            <a:r>
              <a:rPr lang="es-ES_tradnl" sz="1600" b="1" dirty="0" smtClean="0">
                <a:solidFill>
                  <a:srgbClr val="000080"/>
                </a:solidFill>
              </a:rPr>
              <a:t>Fin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/>
          </a:p>
        </p:txBody>
      </p:sp>
      <p:sp>
        <p:nvSpPr>
          <p:cNvPr id="20" name="Rectángulo 19"/>
          <p:cNvSpPr/>
          <p:nvPr/>
        </p:nvSpPr>
        <p:spPr>
          <a:xfrm>
            <a:off x="5357812" y="4880389"/>
            <a:ext cx="3359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smtClean="0">
                <a:solidFill>
                  <a:srgbClr val="0000E6"/>
                </a:solidFill>
              </a:rPr>
              <a:t>tipo </a:t>
            </a:r>
            <a:r>
              <a:rPr lang="es-ES_tradnl" b="1" dirty="0" err="1" smtClean="0">
                <a:latin typeface="Monospaced" charset="0"/>
              </a:rPr>
              <a:t>nombreMetodo</a:t>
            </a:r>
            <a:r>
              <a:rPr lang="es-ES_tradnl" dirty="0" smtClean="0"/>
              <a:t>(tipo var1, tipo var2) </a:t>
            </a:r>
            <a:r>
              <a:rPr lang="es-ES_tradnl" dirty="0"/>
              <a:t>{ </a:t>
            </a:r>
            <a:endParaRPr lang="es-ES_tradnl" dirty="0" smtClean="0"/>
          </a:p>
          <a:p>
            <a:pPr lvl="1"/>
            <a:r>
              <a:rPr lang="es-ES_tradnl" dirty="0" smtClean="0"/>
              <a:t>instrucciones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 smtClean="0"/>
              <a:t> valor;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21" name="Rectángulo 20"/>
          <p:cNvSpPr/>
          <p:nvPr/>
        </p:nvSpPr>
        <p:spPr>
          <a:xfrm>
            <a:off x="977759" y="3444961"/>
            <a:ext cx="28907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/>
              <a:t>nombreMetodo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smtClean="0"/>
              <a:t>var1, var2 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  <a:endParaRPr lang="es-ES_tradnl" sz="1600" b="1" dirty="0">
              <a:solidFill>
                <a:srgbClr val="000080"/>
              </a:solidFill>
            </a:endParaRPr>
          </a:p>
          <a:p>
            <a:endParaRPr lang="es-ES_tradnl" sz="1600" b="1" dirty="0">
              <a:solidFill>
                <a:srgbClr val="000080"/>
              </a:solidFill>
            </a:endParaRPr>
          </a:p>
          <a:p>
            <a:r>
              <a:rPr lang="es-ES_tradnl" sz="1600" b="1" dirty="0" smtClean="0">
                <a:solidFill>
                  <a:srgbClr val="000080"/>
                </a:solidFill>
              </a:rPr>
              <a:t>Fin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/>
          </a:p>
        </p:txBody>
      </p:sp>
      <p:sp>
        <p:nvSpPr>
          <p:cNvPr id="22" name="Rectángulo 21"/>
          <p:cNvSpPr/>
          <p:nvPr/>
        </p:nvSpPr>
        <p:spPr>
          <a:xfrm>
            <a:off x="5357812" y="3321850"/>
            <a:ext cx="3359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 smtClean="0">
                <a:solidFill>
                  <a:srgbClr val="0000E6"/>
                </a:solidFill>
              </a:rPr>
              <a:t>void</a:t>
            </a:r>
            <a:r>
              <a:rPr lang="es-ES_tradnl" dirty="0" smtClean="0">
                <a:solidFill>
                  <a:srgbClr val="0000E6"/>
                </a:solidFill>
              </a:rPr>
              <a:t> </a:t>
            </a:r>
            <a:r>
              <a:rPr lang="es-ES_tradnl" b="1" dirty="0" err="1" smtClean="0">
                <a:latin typeface="Monospaced" charset="0"/>
              </a:rPr>
              <a:t>nombreMetodo</a:t>
            </a:r>
            <a:r>
              <a:rPr lang="es-ES_tradnl" dirty="0" smtClean="0"/>
              <a:t>(tipo var1, tipo var2) </a:t>
            </a:r>
            <a:r>
              <a:rPr lang="es-ES_tradnl" dirty="0"/>
              <a:t>{ </a:t>
            </a:r>
            <a:endParaRPr lang="es-ES_tradnl" dirty="0" smtClean="0"/>
          </a:p>
          <a:p>
            <a:pPr lvl="1"/>
            <a:r>
              <a:rPr lang="es-ES_tradnl" dirty="0" smtClean="0"/>
              <a:t>instrucciones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34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/>
              <a:t>Declaración de Métodos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771997" y="3370162"/>
            <a:ext cx="3257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v1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v1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dim1</a:t>
            </a:r>
            <a:r>
              <a:rPr lang="es-ES_tradnl" b="1" dirty="0" smtClean="0">
                <a:solidFill>
                  <a:srgbClr val="000000"/>
                </a:solidFill>
              </a:rPr>
              <a:t>]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</a:p>
          <a:p>
            <a:r>
              <a:rPr lang="es-ES_tradnl" dirty="0" err="1">
                <a:solidFill>
                  <a:srgbClr val="000000"/>
                </a:solidFill>
              </a:rPr>
              <a:t>n</a:t>
            </a:r>
            <a:r>
              <a:rPr lang="es-ES_tradnl" dirty="0" err="1" smtClean="0">
                <a:solidFill>
                  <a:srgbClr val="000000"/>
                </a:solidFill>
              </a:rPr>
              <a:t>um</a:t>
            </a:r>
            <a:r>
              <a:rPr lang="es-ES_tradnl" dirty="0" smtClean="0">
                <a:solidFill>
                  <a:srgbClr val="000000"/>
                </a:solidFill>
              </a:rPr>
              <a:t> = v1[8]</a:t>
            </a:r>
            <a:endParaRPr lang="es-ES_tradnl" b="1" dirty="0">
              <a:solidFill>
                <a:srgbClr val="000080"/>
              </a:solidFill>
            </a:endParaRPr>
          </a:p>
          <a:p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dirty="0"/>
          </a:p>
        </p:txBody>
      </p:sp>
      <p:sp>
        <p:nvSpPr>
          <p:cNvPr id="13" name="Rectángulo 12"/>
          <p:cNvSpPr/>
          <p:nvPr/>
        </p:nvSpPr>
        <p:spPr>
          <a:xfrm>
            <a:off x="771997" y="4710125"/>
            <a:ext cx="3512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v2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Texto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v2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dim1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dim2</a:t>
            </a:r>
            <a:r>
              <a:rPr lang="es-ES_tradnl" b="1" dirty="0" smtClean="0">
                <a:solidFill>
                  <a:srgbClr val="000000"/>
                </a:solidFill>
              </a:rPr>
              <a:t>]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celda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Texto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celda = v2[3,5]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5200649" y="3339283"/>
            <a:ext cx="3199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[] </a:t>
            </a:r>
            <a:r>
              <a:rPr lang="es-ES_tradnl" dirty="0" smtClean="0"/>
              <a:t>v1;</a:t>
            </a:r>
          </a:p>
          <a:p>
            <a:r>
              <a:rPr lang="es-ES_tradnl" dirty="0"/>
              <a:t>v1 = </a:t>
            </a:r>
            <a:r>
              <a:rPr lang="es-ES_tradnl" dirty="0">
                <a:solidFill>
                  <a:srgbClr val="0000E6"/>
                </a:solidFill>
              </a:rPr>
              <a:t>new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[dim1</a:t>
            </a:r>
            <a:r>
              <a:rPr lang="es-ES_tradnl" dirty="0" smtClean="0"/>
              <a:t>];</a:t>
            </a:r>
            <a:endParaRPr lang="es-ES_tradnl" dirty="0"/>
          </a:p>
          <a:p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 smtClean="0"/>
              <a:t>num</a:t>
            </a:r>
            <a:r>
              <a:rPr lang="es-ES_tradnl" dirty="0" smtClean="0"/>
              <a:t> = v1[8];</a:t>
            </a:r>
            <a:endParaRPr lang="es-ES_tradnl" dirty="0"/>
          </a:p>
        </p:txBody>
      </p:sp>
      <p:sp>
        <p:nvSpPr>
          <p:cNvPr id="16" name="Rectángulo 15"/>
          <p:cNvSpPr/>
          <p:nvPr/>
        </p:nvSpPr>
        <p:spPr>
          <a:xfrm>
            <a:off x="5200649" y="4987124"/>
            <a:ext cx="3795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String</a:t>
            </a:r>
            <a:r>
              <a:rPr lang="es-ES_tradnl" dirty="0"/>
              <a:t>[][] </a:t>
            </a:r>
            <a:r>
              <a:rPr lang="es-ES_tradnl" dirty="0" smtClean="0"/>
              <a:t>v2 </a:t>
            </a:r>
            <a:r>
              <a:rPr lang="es-ES_tradnl" dirty="0"/>
              <a:t>= </a:t>
            </a:r>
            <a:r>
              <a:rPr lang="es-ES_tradnl" dirty="0">
                <a:solidFill>
                  <a:srgbClr val="0000E6"/>
                </a:solidFill>
              </a:rPr>
              <a:t>new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[dim1][dim2</a:t>
            </a:r>
            <a:r>
              <a:rPr lang="es-ES_tradnl" dirty="0" smtClean="0"/>
              <a:t>];</a:t>
            </a:r>
          </a:p>
          <a:p>
            <a:r>
              <a:rPr lang="es-ES_tradnl" dirty="0" err="1" smtClean="0"/>
              <a:t>String</a:t>
            </a:r>
            <a:r>
              <a:rPr lang="es-ES_tradnl" dirty="0" smtClean="0"/>
              <a:t> celda =  v2[3][5]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8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Introducción a </a:t>
            </a:r>
            <a:r>
              <a:rPr lang="es-ES_tradnl" dirty="0" smtClean="0"/>
              <a:t>Java (Ejercicios)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100" i="1" dirty="0">
                <a:solidFill>
                  <a:prstClr val="black"/>
                </a:solidFill>
              </a:rPr>
              <a:t>Simular la Espera de un Colectivo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80" y="3765202"/>
            <a:ext cx="4013808" cy="2508630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641276" y="2184402"/>
            <a:ext cx="5367638" cy="2464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Cuando llegamos a la parada, miramos si el colectivo arribó a la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parada</a:t>
            </a:r>
            <a:endParaRPr lang="es-AR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endParaRPr lang="es-AR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Siempre tenemos que esperar antes de que llegue 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3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200" i="1" dirty="0"/>
              <a:t> Calificaciones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98158" y="2235562"/>
            <a:ext cx="2228962" cy="1740422"/>
          </a:xfrm>
          <a:prstGeom prst="rect">
            <a:avLst/>
          </a:prstGeom>
        </p:spPr>
      </p:pic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871870" y="1825625"/>
            <a:ext cx="7400259" cy="463455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Calcular las calificaciones de un grupo de alumnos, donde la nota final de cada alumno se calcula según el siguiente criterio: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práctica vale el 10%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de problemas vale el 50%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teórica el 40%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 debe ingresar el nombre del alumno y sus tres notas, se escribirá el resultado y se volverá a pedir los datos del siguiente alumno hasta que el nombre sea una cadena vacía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Las notas deben estar entre 0 y 10 (si no lo están, no imprimirá las notas, mostrara un mensaje de error y continuará con otro alumno)</a:t>
            </a:r>
            <a:endParaRPr lang="es-ES_tradnl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213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Suma entre Números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223" y="3558580"/>
            <a:ext cx="2245127" cy="2616734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152400" y="2060284"/>
            <a:ext cx="8827200" cy="19736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algn="just"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pida al usuario dos números enteros, y luego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retorne la 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 de todos los números que están entre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ellos</a:t>
            </a:r>
          </a:p>
          <a:p>
            <a:pPr algn="just">
              <a:lnSpc>
                <a:spcPct val="100000"/>
              </a:lnSpc>
            </a:pP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 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ejemplo, si los números son 2 y 7, debe entregar como resultado  2 + 3 + 4 + 5 + 6 + 7 =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27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268081" y="4547411"/>
            <a:ext cx="1858203" cy="103356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es 27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617531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AR" sz="2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Recuerda </a:t>
            </a:r>
            <a:r>
              <a:rPr lang="es-AR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plantear el Pseudocódigo, el Diagrama de Flujo y las Pruebas de </a:t>
            </a:r>
            <a:r>
              <a:rPr lang="es-AR" sz="2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Escritorio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176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sp>
        <p:nvSpPr>
          <p:cNvPr id="8" name="Marcador de contenido 6"/>
          <p:cNvSpPr>
            <a:spLocks noGrp="1"/>
          </p:cNvSpPr>
          <p:nvPr>
            <p:ph idx="1"/>
          </p:nvPr>
        </p:nvSpPr>
        <p:spPr>
          <a:xfrm>
            <a:off x="628650" y="2120315"/>
            <a:ext cx="7049770" cy="4056648"/>
          </a:xfrm>
        </p:spPr>
        <p:txBody>
          <a:bodyPr>
            <a:normAutofit/>
          </a:bodyPr>
          <a:lstStyle/>
          <a:p>
            <a:r>
              <a:rPr lang="es-ES_tradnl" sz="2000" dirty="0" smtClean="0"/>
              <a:t>Desarrollar un programa que permita ordenar un arreglo “a” de tamaño “n” sin modificarlo, es decir, sin hacer los intercambios sobre la estructura “a”</a:t>
            </a:r>
          </a:p>
          <a:p>
            <a:r>
              <a:rPr lang="es-ES_tradnl" sz="2000" dirty="0" smtClean="0"/>
              <a:t>Utilizar un arreglo auxiliar “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” cargado con los índices del arreglo “a” (de 0 a n)</a:t>
            </a:r>
          </a:p>
          <a:p>
            <a:r>
              <a:rPr lang="es-ES_tradnl" sz="2000" dirty="0" smtClean="0"/>
              <a:t>El ordenamiento tiene que hacerse mirando los valores de “a” pero haciendo los intercambios en “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”</a:t>
            </a:r>
          </a:p>
          <a:p>
            <a:r>
              <a:rPr lang="es-ES_tradnl" sz="2000" dirty="0" smtClean="0"/>
              <a:t>Crear un método que permita imprimir ordenado que reciba como parámetros “a”, “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” y “n”</a:t>
            </a:r>
            <a:endParaRPr lang="es-ES_tradnl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182" y="2120315"/>
            <a:ext cx="1685786" cy="1571618"/>
          </a:xfrm>
          <a:prstGeom prst="rect">
            <a:avLst/>
          </a:prstGeom>
        </p:spPr>
      </p:pic>
      <p:sp>
        <p:nvSpPr>
          <p:cNvPr id="12" name="Marcador de pie de página 3"/>
          <p:cNvSpPr txBox="1">
            <a:spLocks/>
          </p:cNvSpPr>
          <p:nvPr/>
        </p:nvSpPr>
        <p:spPr>
          <a:xfrm>
            <a:off x="3028950" y="6163916"/>
            <a:ext cx="3086100" cy="365125"/>
          </a:xfrm>
          <a:prstGeom prst="rect">
            <a:avLst/>
          </a:prstGeom>
        </p:spPr>
        <p:txBody>
          <a:bodyPr anchor="ctr"/>
          <a:lstStyle>
            <a:defPPr>
              <a:defRPr lang="es-ES_tradnl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Programa 111Mil</a:t>
            </a:r>
            <a:endParaRPr lang="es-ES_tradnl" dirty="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5569"/>
              </p:ext>
            </p:extLst>
          </p:nvPr>
        </p:nvGraphicFramePr>
        <p:xfrm>
          <a:off x="1544320" y="5103624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011952"/>
              </p:ext>
            </p:extLst>
          </p:nvPr>
        </p:nvGraphicFramePr>
        <p:xfrm>
          <a:off x="1544320" y="5679728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9812"/>
              </p:ext>
            </p:extLst>
          </p:nvPr>
        </p:nvGraphicFramePr>
        <p:xfrm>
          <a:off x="5534660" y="5103624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65167"/>
              </p:ext>
            </p:extLst>
          </p:nvPr>
        </p:nvGraphicFramePr>
        <p:xfrm>
          <a:off x="5534660" y="5679728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Marcador de contenido 2"/>
          <p:cNvSpPr txBox="1">
            <a:spLocks/>
          </p:cNvSpPr>
          <p:nvPr/>
        </p:nvSpPr>
        <p:spPr>
          <a:xfrm>
            <a:off x="690245" y="5115402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690245" y="5708206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7678420" y="5708206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7678420" y="5127180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21" name="Flecha derecha 20"/>
          <p:cNvSpPr/>
          <p:nvPr/>
        </p:nvSpPr>
        <p:spPr>
          <a:xfrm>
            <a:off x="4062730" y="5115402"/>
            <a:ext cx="1097280" cy="94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Marcador de contenido 2"/>
          <p:cNvSpPr txBox="1">
            <a:spLocks/>
          </p:cNvSpPr>
          <p:nvPr/>
        </p:nvSpPr>
        <p:spPr>
          <a:xfrm>
            <a:off x="4124325" y="5415232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ordenar</a:t>
            </a:r>
            <a:endParaRPr lang="es-ES_tradnl" sz="2000" dirty="0" smtClean="0"/>
          </a:p>
        </p:txBody>
      </p:sp>
      <p:sp>
        <p:nvSpPr>
          <p:cNvPr id="23" name="Marcador de contenido 2"/>
          <p:cNvSpPr txBox="1">
            <a:spLocks/>
          </p:cNvSpPr>
          <p:nvPr/>
        </p:nvSpPr>
        <p:spPr>
          <a:xfrm>
            <a:off x="1718310" y="6119464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a[0]=a[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[0]]=12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a[4]=a[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[4]]=4</a:t>
            </a:r>
            <a:endParaRPr lang="es-ES_tradnl" sz="2000" dirty="0"/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5629910" y="6119463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[0]]=a[1]=3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[4]]=a[2]=27</a:t>
            </a:r>
            <a:endParaRPr lang="es-ES_tradnl" sz="2000" dirty="0"/>
          </a:p>
        </p:txBody>
      </p:sp>
      <p:sp>
        <p:nvSpPr>
          <p:cNvPr id="25" name="Marcador de contenido 2"/>
          <p:cNvSpPr txBox="1">
            <a:spLocks/>
          </p:cNvSpPr>
          <p:nvPr/>
        </p:nvSpPr>
        <p:spPr>
          <a:xfrm>
            <a:off x="3674110" y="6132162"/>
            <a:ext cx="1795780" cy="5461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mínimo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máximo</a:t>
            </a:r>
            <a:endParaRPr lang="es-ES_tradnl" sz="2000" dirty="0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4988560" y="6405212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3514090" y="6392513"/>
            <a:ext cx="5486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Algoritmos de Ordenamiento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Tipos de Algoritmos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Pueden ser iterativos o recursivos</a:t>
            </a:r>
          </a:p>
          <a:p>
            <a:r>
              <a:rPr lang="es-ES_tradnl" dirty="0"/>
              <a:t>Pueden tardar </a:t>
            </a:r>
            <a:r>
              <a:rPr lang="es-ES_tradnl" b="1" dirty="0"/>
              <a:t>más o menos </a:t>
            </a:r>
            <a:r>
              <a:rPr lang="es-ES_tradnl" dirty="0"/>
              <a:t>según:</a:t>
            </a:r>
          </a:p>
          <a:p>
            <a:pPr lvl="1"/>
            <a:r>
              <a:rPr lang="es-ES_tradnl" dirty="0"/>
              <a:t>La cantidad de veces que recorren la estructura</a:t>
            </a:r>
          </a:p>
          <a:p>
            <a:pPr lvl="1"/>
            <a:r>
              <a:rPr lang="es-ES_tradnl" dirty="0"/>
              <a:t>La cantidad de comparaciones que hacen</a:t>
            </a:r>
          </a:p>
          <a:p>
            <a:pPr lvl="1"/>
            <a:r>
              <a:rPr lang="es-ES_tradnl" dirty="0"/>
              <a:t>La cantidad de veces que intercambian valores</a:t>
            </a:r>
          </a:p>
          <a:p>
            <a:r>
              <a:rPr lang="es-ES_tradnl" dirty="0"/>
              <a:t>Clasificados por su desempeño promedio, el mejor y el peor caso</a:t>
            </a:r>
          </a:p>
          <a:p>
            <a:r>
              <a:rPr lang="es-ES_tradnl" u="sng" dirty="0"/>
              <a:t>Algoritmos</a:t>
            </a:r>
            <a:r>
              <a:rPr lang="es-ES_tradnl" dirty="0"/>
              <a:t>:</a:t>
            </a:r>
          </a:p>
          <a:p>
            <a:pPr lvl="1"/>
            <a:r>
              <a:rPr lang="es-ES_tradnl" dirty="0"/>
              <a:t>Burbuja (</a:t>
            </a:r>
            <a:r>
              <a:rPr lang="es-ES_tradnl" dirty="0" err="1"/>
              <a:t>bubble-sort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Selección (</a:t>
            </a:r>
            <a:r>
              <a:rPr lang="es-ES_tradnl" dirty="0" err="1"/>
              <a:t>selection-sort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Mezclado (</a:t>
            </a:r>
            <a:r>
              <a:rPr lang="es-ES_tradnl" dirty="0" err="1"/>
              <a:t>merge-sort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Rápido (</a:t>
            </a:r>
            <a:r>
              <a:rPr lang="es-ES_tradnl" dirty="0" err="1"/>
              <a:t>quick-sort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Muchos más</a:t>
            </a:r>
            <a:r>
              <a:rPr lang="mr-IN" dirty="0" smtClean="0"/>
              <a:t>…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85" y="1016597"/>
            <a:ext cx="628650" cy="6286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68" y="4218572"/>
            <a:ext cx="3746500" cy="23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Introducción a </a:t>
            </a:r>
            <a:r>
              <a:rPr lang="es-ES_tradnl" dirty="0" smtClean="0"/>
              <a:t>Java (Repaso)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294967295"/>
          </p:nvPr>
        </p:nvSpPr>
        <p:spPr>
          <a:xfrm>
            <a:off x="0" y="6575425"/>
            <a:ext cx="3086100" cy="365125"/>
          </a:xfrm>
        </p:spPr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75425"/>
            <a:ext cx="2057400" cy="365125"/>
          </a:xfrm>
        </p:spPr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66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Introducción a Java</a:t>
            </a:r>
            <a:br>
              <a:rPr lang="es-ES_tradnl" b="1" dirty="0"/>
            </a:br>
            <a:r>
              <a:rPr lang="es-ES_tradnl" sz="2800" i="1" dirty="0"/>
              <a:t>¿Por qué Java?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799394" cy="4351338"/>
          </a:xfrm>
        </p:spPr>
        <p:txBody>
          <a:bodyPr anchor="ctr">
            <a:normAutofit fontScale="92500" lnSpcReduction="20000"/>
          </a:bodyPr>
          <a:lstStyle/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Es el lenguaje más utilizado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Basado en el paradigma </a:t>
            </a:r>
            <a:r>
              <a:rPr lang="es-AR" b="1" dirty="0">
                <a:solidFill>
                  <a:schemeClr val="dk1"/>
                </a:solidFill>
              </a:rPr>
              <a:t>Orientado a Objetos</a:t>
            </a:r>
            <a:endParaRPr lang="es-AR" dirty="0">
              <a:solidFill>
                <a:schemeClr val="dk1"/>
              </a:solidFill>
            </a:endParaRP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Importante salida laboral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Multi-plataforma (es decir, independiente de hardware y software)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Open-source (OpenJDK) 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Comunidad grande (significa más soporte en la Web)</a:t>
            </a:r>
          </a:p>
          <a:p>
            <a:pPr marL="215900" lvl="0" indent="-20955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AR" dirty="0">
                <a:solidFill>
                  <a:schemeClr val="dk1"/>
                </a:solidFill>
              </a:rPr>
              <a:t>Entornos de desarrollo potentes (e.g. Netbeans, Eclipse</a:t>
            </a:r>
            <a:r>
              <a:rPr lang="es-AR" dirty="0" smtClean="0">
                <a:solidFill>
                  <a:schemeClr val="dk1"/>
                </a:solidFill>
              </a:rPr>
              <a:t>)</a:t>
            </a:r>
            <a:endParaRPr lang="es-AR" dirty="0">
              <a:solidFill>
                <a:schemeClr val="dk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  <p:pic>
        <p:nvPicPr>
          <p:cNvPr id="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28044" y="2806022"/>
            <a:ext cx="3580598" cy="262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860315"/>
            <a:ext cx="549148" cy="988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06" y="765078"/>
            <a:ext cx="633754" cy="1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Programa Principal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1292928" y="3145714"/>
            <a:ext cx="2116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Principal</a:t>
            </a: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instruccion_1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instruccion_2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instruccion_3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s-ES_tradnl" dirty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instruccion_n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710223" y="3220340"/>
            <a:ext cx="43274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err="1" smtClean="0">
                <a:solidFill>
                  <a:srgbClr val="0000E6"/>
                </a:solidFill>
              </a:rPr>
              <a:t>public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class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latin typeface="Monospaced" charset="0"/>
              </a:rPr>
              <a:t>Programa</a:t>
            </a:r>
            <a:r>
              <a:rPr lang="es-ES_tradnl" sz="1600" dirty="0" smtClean="0"/>
              <a:t> { </a:t>
            </a:r>
          </a:p>
          <a:p>
            <a:pPr lvl="1"/>
            <a:endParaRPr lang="es-ES_tradnl" sz="1600" dirty="0" smtClean="0">
              <a:solidFill>
                <a:srgbClr val="0000E6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E6"/>
                </a:solidFill>
              </a:rPr>
              <a:t>public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void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latin typeface="Monospaced" charset="0"/>
              </a:rPr>
              <a:t>principal</a:t>
            </a:r>
            <a:r>
              <a:rPr lang="es-ES_tradnl" sz="1600" dirty="0" smtClean="0"/>
              <a:t>() { </a:t>
            </a:r>
          </a:p>
          <a:p>
            <a:pPr lvl="2"/>
            <a:r>
              <a:rPr lang="es-ES_tradnl" sz="1600" dirty="0" smtClean="0"/>
              <a:t>instrucciones</a:t>
            </a:r>
          </a:p>
          <a:p>
            <a:pPr lvl="1"/>
            <a:r>
              <a:rPr lang="es-ES_tradnl" sz="1600" dirty="0" smtClean="0"/>
              <a:t>} </a:t>
            </a:r>
          </a:p>
          <a:p>
            <a:pPr lvl="1"/>
            <a:endParaRPr lang="es-ES_tradnl" sz="1600" dirty="0" smtClean="0">
              <a:solidFill>
                <a:srgbClr val="0000E6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E6"/>
                </a:solidFill>
              </a:rPr>
              <a:t>public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static</a:t>
            </a:r>
            <a:r>
              <a:rPr lang="es-ES_tradnl" sz="1600" dirty="0" smtClean="0"/>
              <a:t> </a:t>
            </a:r>
            <a:r>
              <a:rPr lang="es-ES_tradnl" sz="1600" dirty="0" err="1" smtClean="0">
                <a:solidFill>
                  <a:srgbClr val="0000E6"/>
                </a:solidFill>
              </a:rPr>
              <a:t>void</a:t>
            </a:r>
            <a:r>
              <a:rPr lang="es-ES_tradnl" sz="1600" dirty="0" smtClean="0"/>
              <a:t> </a:t>
            </a:r>
            <a:r>
              <a:rPr lang="es-ES_tradnl" sz="1600" b="1" i="1" dirty="0" err="1" smtClean="0">
                <a:latin typeface="Monospaced" charset="0"/>
              </a:rPr>
              <a:t>main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String</a:t>
            </a:r>
            <a:r>
              <a:rPr lang="es-ES_tradnl" sz="1600" dirty="0" smtClean="0"/>
              <a:t>[] </a:t>
            </a:r>
            <a:r>
              <a:rPr lang="es-ES_tradnl" sz="1600" dirty="0" err="1" smtClean="0"/>
              <a:t>args</a:t>
            </a:r>
            <a:r>
              <a:rPr lang="es-ES_tradnl" sz="1600" dirty="0" smtClean="0"/>
              <a:t>) { </a:t>
            </a:r>
          </a:p>
          <a:p>
            <a:pPr lvl="2"/>
            <a:r>
              <a:rPr lang="es-ES_tradnl" sz="1600" dirty="0" smtClean="0"/>
              <a:t>Programa programa = </a:t>
            </a:r>
            <a:r>
              <a:rPr lang="es-ES_tradnl" sz="1600" dirty="0" smtClean="0">
                <a:solidFill>
                  <a:srgbClr val="0000E6"/>
                </a:solidFill>
              </a:rPr>
              <a:t>new</a:t>
            </a:r>
            <a:r>
              <a:rPr lang="es-ES_tradnl" sz="1600" dirty="0" smtClean="0"/>
              <a:t> Programa(); </a:t>
            </a:r>
          </a:p>
          <a:p>
            <a:pPr lvl="2"/>
            <a:r>
              <a:rPr lang="es-ES_tradnl" sz="1600" dirty="0" err="1" smtClean="0"/>
              <a:t>programa.principal</a:t>
            </a:r>
            <a:r>
              <a:rPr lang="es-ES_tradnl" sz="1600" dirty="0" smtClean="0"/>
              <a:t>(); </a:t>
            </a:r>
          </a:p>
          <a:p>
            <a:pPr lvl="1"/>
            <a:r>
              <a:rPr lang="es-ES_tradnl" sz="1600" dirty="0" smtClean="0"/>
              <a:t>} </a:t>
            </a:r>
          </a:p>
          <a:p>
            <a:endParaRPr lang="es-ES_tradnl" sz="1600" dirty="0" smtClean="0"/>
          </a:p>
          <a:p>
            <a:r>
              <a:rPr lang="es-ES_tradnl" sz="1600" dirty="0" smtClean="0"/>
              <a:t>}</a:t>
            </a:r>
            <a:endParaRPr lang="es-ES_tradnl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/>
              <a:t>Declaración de Variables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93184" y="3573391"/>
            <a:ext cx="33160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variable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i="1" dirty="0">
                <a:solidFill>
                  <a:srgbClr val="000080"/>
                </a:solidFill>
              </a:rPr>
              <a:t>tipo</a:t>
            </a:r>
            <a:r>
              <a:rPr lang="es-ES_tradnl" i="1" dirty="0" smtClean="0">
                <a:solidFill>
                  <a:srgbClr val="000000"/>
                </a:solidFill>
              </a:rPr>
              <a:t> </a:t>
            </a:r>
          </a:p>
          <a:p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numDecimal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Real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nombre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Texto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letra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Caracter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existe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Logico</a:t>
            </a:r>
            <a:endParaRPr lang="es-ES_tradnl" dirty="0"/>
          </a:p>
        </p:txBody>
      </p:sp>
      <p:sp>
        <p:nvSpPr>
          <p:cNvPr id="13" name="Rectángulo 12"/>
          <p:cNvSpPr/>
          <p:nvPr/>
        </p:nvSpPr>
        <p:spPr>
          <a:xfrm>
            <a:off x="5879804" y="3574907"/>
            <a:ext cx="1988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dirty="0">
                <a:solidFill>
                  <a:srgbClr val="0000E6"/>
                </a:solidFill>
              </a:rPr>
              <a:t>tipo</a:t>
            </a:r>
            <a:r>
              <a:rPr lang="es-ES_tradnl" dirty="0"/>
              <a:t> variable; </a:t>
            </a:r>
            <a:endParaRPr lang="es-ES_tradnl" dirty="0" smtClean="0"/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 smtClean="0">
                <a:solidFill>
                  <a:srgbClr val="0000E6"/>
                </a:solidFill>
              </a:rPr>
              <a:t>int</a:t>
            </a:r>
            <a:r>
              <a:rPr lang="es-ES_tradnl" dirty="0" smtClean="0"/>
              <a:t> </a:t>
            </a:r>
            <a:r>
              <a:rPr lang="es-ES_tradnl" dirty="0" err="1"/>
              <a:t>num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 err="1" smtClean="0">
                <a:solidFill>
                  <a:srgbClr val="0000E6"/>
                </a:solidFill>
              </a:rPr>
              <a:t>float</a:t>
            </a:r>
            <a:r>
              <a:rPr lang="es-ES_tradnl" dirty="0" smtClean="0"/>
              <a:t> </a:t>
            </a:r>
            <a:r>
              <a:rPr lang="es-ES_tradnl" dirty="0" err="1"/>
              <a:t>numDecimal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 err="1" smtClean="0"/>
              <a:t>String</a:t>
            </a:r>
            <a:r>
              <a:rPr lang="es-ES_tradnl" dirty="0" smtClean="0"/>
              <a:t> </a:t>
            </a:r>
            <a:r>
              <a:rPr lang="es-ES_tradnl" dirty="0"/>
              <a:t>nombre; </a:t>
            </a:r>
            <a:endParaRPr lang="es-ES_tradnl" dirty="0" smtClean="0"/>
          </a:p>
          <a:p>
            <a:r>
              <a:rPr lang="es-ES_tradnl" dirty="0" err="1" smtClean="0">
                <a:solidFill>
                  <a:srgbClr val="0000E6"/>
                </a:solidFill>
              </a:rPr>
              <a:t>char</a:t>
            </a:r>
            <a:r>
              <a:rPr lang="es-ES_tradnl" dirty="0" smtClean="0"/>
              <a:t> </a:t>
            </a:r>
            <a:r>
              <a:rPr lang="es-ES_tradnl" dirty="0"/>
              <a:t>letra; </a:t>
            </a:r>
            <a:endParaRPr lang="es-ES_tradnl" dirty="0" smtClean="0"/>
          </a:p>
          <a:p>
            <a:r>
              <a:rPr lang="es-ES_tradnl" dirty="0" err="1" smtClean="0">
                <a:solidFill>
                  <a:srgbClr val="0000E6"/>
                </a:solidFill>
              </a:rPr>
              <a:t>boolean</a:t>
            </a:r>
            <a:r>
              <a:rPr lang="es-ES_tradnl" dirty="0" smtClean="0"/>
              <a:t> </a:t>
            </a:r>
            <a:r>
              <a:rPr lang="es-ES_tradnl" dirty="0"/>
              <a:t>existe; </a:t>
            </a:r>
          </a:p>
        </p:txBody>
      </p:sp>
    </p:spTree>
    <p:extLst>
      <p:ext uri="{BB962C8B-B14F-4D97-AF65-F5344CB8AC3E}">
        <p14:creationId xmlns:p14="http://schemas.microsoft.com/office/powerpoint/2010/main" val="16870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/>
              <a:t>Selección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36059" y="3499669"/>
            <a:ext cx="30302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expresion_logica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Entonces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 err="1">
                <a:solidFill>
                  <a:srgbClr val="000000"/>
                </a:solidFill>
              </a:rPr>
              <a:t>i</a:t>
            </a:r>
            <a:r>
              <a:rPr lang="es-ES_tradnl" dirty="0" err="1" smtClean="0">
                <a:solidFill>
                  <a:srgbClr val="000000"/>
                </a:solidFill>
              </a:rPr>
              <a:t>nstrucciones_verdadero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 err="1">
                <a:solidFill>
                  <a:srgbClr val="000000"/>
                </a:solidFill>
              </a:rPr>
              <a:t>i</a:t>
            </a:r>
            <a:r>
              <a:rPr lang="es-ES_tradnl" dirty="0" err="1" smtClean="0">
                <a:solidFill>
                  <a:srgbClr val="000000"/>
                </a:solidFill>
              </a:rPr>
              <a:t>nstrucciones_falso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5519474" y="3453503"/>
            <a:ext cx="27089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dirty="0" err="1">
                <a:solidFill>
                  <a:srgbClr val="0000E6"/>
                </a:solidFill>
              </a:rPr>
              <a:t>if</a:t>
            </a:r>
            <a:r>
              <a:rPr lang="es-ES_tradnl" sz="1600" dirty="0"/>
              <a:t>(</a:t>
            </a:r>
            <a:r>
              <a:rPr lang="es-ES_tradnl" sz="1600" i="1" dirty="0" err="1">
                <a:latin typeface="Monospaced" charset="0"/>
              </a:rPr>
              <a:t>condicion</a:t>
            </a:r>
            <a:r>
              <a:rPr lang="es-ES_tradnl" sz="1600" dirty="0"/>
              <a:t>) { </a:t>
            </a:r>
            <a:endParaRPr lang="es-ES_tradnl" sz="1600" dirty="0" smtClean="0"/>
          </a:p>
          <a:p>
            <a:pPr lvl="1"/>
            <a:r>
              <a:rPr lang="es-ES_tradnl" sz="1600" dirty="0" err="1"/>
              <a:t>i</a:t>
            </a:r>
            <a:r>
              <a:rPr lang="es-ES_tradnl" sz="1600" dirty="0" err="1" smtClean="0"/>
              <a:t>nstrucciones_verdadero</a:t>
            </a:r>
            <a:endParaRPr lang="es-ES_tradnl" sz="1600" dirty="0" smtClean="0"/>
          </a:p>
          <a:p>
            <a:r>
              <a:rPr lang="es-ES_tradnl" sz="1600" dirty="0" smtClean="0"/>
              <a:t>} </a:t>
            </a:r>
          </a:p>
          <a:p>
            <a:r>
              <a:rPr lang="es-ES_tradnl" sz="1600" dirty="0" err="1" smtClean="0">
                <a:solidFill>
                  <a:srgbClr val="0000E6"/>
                </a:solidFill>
              </a:rPr>
              <a:t>else</a:t>
            </a:r>
            <a:r>
              <a:rPr lang="es-ES_tradnl" sz="1600" dirty="0" smtClean="0"/>
              <a:t> </a:t>
            </a:r>
            <a:r>
              <a:rPr lang="es-ES_tradnl" sz="1600" dirty="0"/>
              <a:t>{ </a:t>
            </a:r>
            <a:endParaRPr lang="es-ES_tradnl" sz="1600" dirty="0" smtClean="0"/>
          </a:p>
          <a:p>
            <a:pPr lvl="1"/>
            <a:r>
              <a:rPr lang="es-ES_tradnl" sz="1600" dirty="0" err="1"/>
              <a:t>i</a:t>
            </a:r>
            <a:r>
              <a:rPr lang="es-ES_tradnl" sz="1600" dirty="0" err="1" smtClean="0"/>
              <a:t>nstrucciones_falso</a:t>
            </a:r>
            <a:endParaRPr lang="es-ES_tradnl" sz="1600" dirty="0" smtClean="0"/>
          </a:p>
          <a:p>
            <a:r>
              <a:rPr lang="es-ES_tradnl" sz="1600" dirty="0" smtClean="0"/>
              <a:t>}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2064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/>
              <a:t>Selección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71829" y="3559252"/>
            <a:ext cx="39393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Segun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opcion_1</a:t>
            </a:r>
            <a:r>
              <a:rPr lang="es-ES_tradnl" b="1" dirty="0">
                <a:solidFill>
                  <a:srgbClr val="000000"/>
                </a:solidFill>
              </a:rPr>
              <a:t>: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instrucciones_1</a:t>
            </a: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opcion_2</a:t>
            </a:r>
            <a:r>
              <a:rPr lang="es-ES_tradnl" b="1" dirty="0">
                <a:solidFill>
                  <a:srgbClr val="000000"/>
                </a:solidFill>
              </a:rPr>
              <a:t>: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instrucciones_2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Otro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Modo</a:t>
            </a:r>
            <a:r>
              <a:rPr lang="es-ES_tradnl" b="1" dirty="0">
                <a:solidFill>
                  <a:srgbClr val="000000"/>
                </a:solidFill>
              </a:rPr>
              <a:t>: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err="1">
                <a:solidFill>
                  <a:srgbClr val="000000"/>
                </a:solidFill>
              </a:rPr>
              <a:t>i</a:t>
            </a:r>
            <a:r>
              <a:rPr lang="es-ES_tradnl" dirty="0" err="1" smtClean="0">
                <a:solidFill>
                  <a:srgbClr val="000000"/>
                </a:solidFill>
              </a:rPr>
              <a:t>nstrucciones_defecto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Segun</a:t>
            </a:r>
            <a:endParaRPr lang="es-ES_tradnl" dirty="0"/>
          </a:p>
        </p:txBody>
      </p:sp>
      <p:sp>
        <p:nvSpPr>
          <p:cNvPr id="13" name="Rectángulo 12"/>
          <p:cNvSpPr/>
          <p:nvPr/>
        </p:nvSpPr>
        <p:spPr>
          <a:xfrm>
            <a:off x="5380654" y="3313030"/>
            <a:ext cx="29865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err="1" smtClean="0">
                <a:solidFill>
                  <a:srgbClr val="0000E6"/>
                </a:solidFill>
              </a:rPr>
              <a:t>switch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num</a:t>
            </a:r>
            <a:r>
              <a:rPr lang="es-ES_tradnl" sz="1600" dirty="0" smtClean="0"/>
              <a:t>) { </a:t>
            </a:r>
          </a:p>
          <a:p>
            <a:pPr lvl="1"/>
            <a:r>
              <a:rPr lang="es-ES_tradnl" sz="1600" dirty="0" smtClean="0">
                <a:solidFill>
                  <a:srgbClr val="0000E6"/>
                </a:solidFill>
              </a:rPr>
              <a:t>case</a:t>
            </a:r>
            <a:r>
              <a:rPr lang="es-ES_tradnl" sz="1600" dirty="0" smtClean="0"/>
              <a:t> 1: </a:t>
            </a:r>
          </a:p>
          <a:p>
            <a:pPr lvl="2"/>
            <a:r>
              <a:rPr lang="es-ES_tradnl" sz="1600" dirty="0"/>
              <a:t>i</a:t>
            </a:r>
            <a:r>
              <a:rPr lang="es-ES_tradnl" sz="1600" dirty="0" smtClean="0"/>
              <a:t>nstrucciones_1</a:t>
            </a:r>
          </a:p>
          <a:p>
            <a:pPr lvl="2"/>
            <a:r>
              <a:rPr lang="es-ES_tradnl" sz="1600" dirty="0" smtClean="0">
                <a:solidFill>
                  <a:srgbClr val="0000E6"/>
                </a:solidFill>
              </a:rPr>
              <a:t>break</a:t>
            </a:r>
            <a:r>
              <a:rPr lang="es-ES_tradnl" sz="1600" dirty="0" smtClean="0"/>
              <a:t>; </a:t>
            </a:r>
          </a:p>
          <a:p>
            <a:pPr lvl="1"/>
            <a:r>
              <a:rPr lang="es-ES_tradnl" sz="1600" dirty="0" smtClean="0">
                <a:solidFill>
                  <a:srgbClr val="0000E6"/>
                </a:solidFill>
              </a:rPr>
              <a:t>case</a:t>
            </a:r>
            <a:r>
              <a:rPr lang="es-ES_tradnl" sz="1600" dirty="0" smtClean="0"/>
              <a:t> 2: </a:t>
            </a:r>
          </a:p>
          <a:p>
            <a:pPr lvl="2"/>
            <a:r>
              <a:rPr lang="es-ES_tradnl" sz="1600" dirty="0" smtClean="0"/>
              <a:t>instrucciones_2</a:t>
            </a:r>
          </a:p>
          <a:p>
            <a:pPr lvl="2"/>
            <a:r>
              <a:rPr lang="es-ES_tradnl" sz="1600" dirty="0" smtClean="0">
                <a:solidFill>
                  <a:srgbClr val="0000E6"/>
                </a:solidFill>
              </a:rPr>
              <a:t>break</a:t>
            </a:r>
            <a:r>
              <a:rPr lang="es-ES_tradnl" sz="1600" dirty="0" smtClean="0"/>
              <a:t>;</a:t>
            </a:r>
          </a:p>
          <a:p>
            <a:pPr lvl="1"/>
            <a:r>
              <a:rPr lang="es-ES_tradnl" sz="1600" dirty="0" smtClean="0">
                <a:solidFill>
                  <a:srgbClr val="0000E6"/>
                </a:solidFill>
              </a:rPr>
              <a:t>default</a:t>
            </a:r>
            <a:r>
              <a:rPr lang="es-ES_tradnl" sz="1600" dirty="0" smtClean="0"/>
              <a:t>: </a:t>
            </a:r>
          </a:p>
          <a:p>
            <a:pPr lvl="2"/>
            <a:r>
              <a:rPr lang="es-ES_tradnl" sz="1600" dirty="0" err="1" smtClean="0"/>
              <a:t>instrucciones_defecto</a:t>
            </a:r>
            <a:r>
              <a:rPr lang="es-ES_tradnl" sz="1600" dirty="0" smtClean="0"/>
              <a:t> </a:t>
            </a:r>
          </a:p>
          <a:p>
            <a:pPr lvl="2"/>
            <a:r>
              <a:rPr lang="es-ES_tradnl" sz="1600" dirty="0" smtClean="0">
                <a:solidFill>
                  <a:srgbClr val="0000E6"/>
                </a:solidFill>
              </a:rPr>
              <a:t>break</a:t>
            </a:r>
            <a:r>
              <a:rPr lang="es-ES_tradnl" sz="1600" dirty="0" smtClean="0"/>
              <a:t>; </a:t>
            </a:r>
          </a:p>
          <a:p>
            <a:r>
              <a:rPr lang="es-ES_tradnl" sz="1600" dirty="0" smtClean="0"/>
              <a:t>} 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9579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 smtClean="0"/>
              <a:t>Repetición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78465" y="3312142"/>
            <a:ext cx="346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Mientras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expresion_logica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Hacer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/>
              <a:t>instrucciones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Mientras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478465" y="4417088"/>
            <a:ext cx="346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Repetir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/>
              <a:t>instrucciones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Que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expresion_logica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15" name="Rectángulo 14"/>
          <p:cNvSpPr/>
          <p:nvPr/>
        </p:nvSpPr>
        <p:spPr>
          <a:xfrm>
            <a:off x="478465" y="5542023"/>
            <a:ext cx="346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i</a:t>
            </a:r>
            <a:r>
              <a:rPr lang="es-ES_tradnl" b="1" dirty="0" smtClean="0">
                <a:solidFill>
                  <a:srgbClr val="00008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n </a:t>
            </a:r>
            <a:r>
              <a:rPr lang="es-ES_tradnl" b="1" dirty="0" smtClean="0">
                <a:solidFill>
                  <a:srgbClr val="000080"/>
                </a:solidFill>
              </a:rPr>
              <a:t>Con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Paso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Hacer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/>
              <a:t>instrucciones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endParaRPr lang="es-ES_tradnl" dirty="0"/>
          </a:p>
        </p:txBody>
      </p:sp>
      <p:sp>
        <p:nvSpPr>
          <p:cNvPr id="16" name="Rectángulo 15"/>
          <p:cNvSpPr/>
          <p:nvPr/>
        </p:nvSpPr>
        <p:spPr>
          <a:xfrm>
            <a:off x="5360415" y="3187089"/>
            <a:ext cx="3027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>
                <a:solidFill>
                  <a:srgbClr val="0000E6"/>
                </a:solidFill>
              </a:rPr>
              <a:t>while</a:t>
            </a:r>
            <a:r>
              <a:rPr lang="es-ES_tradnl" dirty="0" smtClean="0"/>
              <a:t>(</a:t>
            </a:r>
            <a:r>
              <a:rPr lang="es-ES_tradnl" i="1" dirty="0" err="1" smtClean="0">
                <a:latin typeface="Monospaced" charset="0"/>
              </a:rPr>
              <a:t>expresion_logica</a:t>
            </a:r>
            <a:r>
              <a:rPr lang="es-ES_tradnl" dirty="0" smtClean="0"/>
              <a:t>) { </a:t>
            </a:r>
          </a:p>
          <a:p>
            <a:pPr lvl="1"/>
            <a:r>
              <a:rPr lang="es-ES_tradnl" dirty="0" smtClean="0"/>
              <a:t>instrucciones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17" name="Rectángulo 16"/>
          <p:cNvSpPr/>
          <p:nvPr/>
        </p:nvSpPr>
        <p:spPr>
          <a:xfrm>
            <a:off x="5360415" y="4300653"/>
            <a:ext cx="3027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rgbClr val="0000E6"/>
                </a:solidFill>
              </a:rPr>
              <a:t>do</a:t>
            </a:r>
            <a:r>
              <a:rPr lang="es-ES_tradnl" dirty="0"/>
              <a:t> { </a:t>
            </a:r>
            <a:endParaRPr lang="es-ES_tradnl" dirty="0" smtClean="0"/>
          </a:p>
          <a:p>
            <a:pPr lvl="1"/>
            <a:r>
              <a:rPr lang="es-ES_tradnl" dirty="0" smtClean="0"/>
              <a:t>instrucciones</a:t>
            </a:r>
          </a:p>
          <a:p>
            <a:r>
              <a:rPr lang="es-ES_tradnl" dirty="0" smtClean="0"/>
              <a:t>} </a:t>
            </a:r>
            <a:r>
              <a:rPr lang="es-ES_tradnl" dirty="0" err="1" smtClean="0">
                <a:solidFill>
                  <a:srgbClr val="0000E6"/>
                </a:solidFill>
              </a:rPr>
              <a:t>while</a:t>
            </a:r>
            <a:r>
              <a:rPr lang="es-ES_tradnl" dirty="0" smtClean="0"/>
              <a:t>(</a:t>
            </a:r>
            <a:r>
              <a:rPr lang="es-ES_tradnl" i="1" dirty="0" err="1">
                <a:latin typeface="Monospaced" charset="0"/>
              </a:rPr>
              <a:t>expresion_logica</a:t>
            </a:r>
            <a:r>
              <a:rPr lang="es-ES_tradnl" smtClean="0"/>
              <a:t>); </a:t>
            </a:r>
            <a:endParaRPr lang="es-ES_tradnl" dirty="0"/>
          </a:p>
        </p:txBody>
      </p:sp>
      <p:sp>
        <p:nvSpPr>
          <p:cNvPr id="18" name="Rectángulo 17"/>
          <p:cNvSpPr/>
          <p:nvPr/>
        </p:nvSpPr>
        <p:spPr>
          <a:xfrm>
            <a:off x="5360415" y="5542023"/>
            <a:ext cx="3027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>
                <a:solidFill>
                  <a:srgbClr val="0000E6"/>
                </a:solidFill>
              </a:rPr>
              <a:t>for</a:t>
            </a:r>
            <a:r>
              <a:rPr lang="mr-IN" dirty="0"/>
              <a:t>(</a:t>
            </a:r>
            <a:r>
              <a:rPr lang="mr-IN" dirty="0" err="1">
                <a:solidFill>
                  <a:srgbClr val="0000E6"/>
                </a:solidFill>
              </a:rPr>
              <a:t>int</a:t>
            </a:r>
            <a:r>
              <a:rPr lang="mr-IN" dirty="0"/>
              <a:t> </a:t>
            </a:r>
            <a:r>
              <a:rPr lang="mr-IN" dirty="0" err="1"/>
              <a:t>i</a:t>
            </a:r>
            <a:r>
              <a:rPr lang="mr-IN" dirty="0"/>
              <a:t> = 0; </a:t>
            </a:r>
            <a:r>
              <a:rPr lang="mr-IN" dirty="0" err="1"/>
              <a:t>i</a:t>
            </a:r>
            <a:r>
              <a:rPr lang="mr-IN" dirty="0"/>
              <a:t> &lt; </a:t>
            </a:r>
            <a:r>
              <a:rPr lang="mr-IN" i="1" dirty="0" err="1">
                <a:latin typeface="Monospaced" charset="0"/>
              </a:rPr>
              <a:t>n</a:t>
            </a:r>
            <a:r>
              <a:rPr lang="mr-IN" dirty="0"/>
              <a:t>; </a:t>
            </a:r>
            <a:r>
              <a:rPr lang="mr-IN" dirty="0" err="1"/>
              <a:t>i</a:t>
            </a:r>
            <a:r>
              <a:rPr lang="mr-IN" dirty="0"/>
              <a:t>++) </a:t>
            </a:r>
            <a:r>
              <a:rPr lang="es-ES_tradnl" dirty="0" smtClean="0"/>
              <a:t>{</a:t>
            </a:r>
            <a:r>
              <a:rPr lang="mr-IN" dirty="0" smtClean="0"/>
              <a:t> </a:t>
            </a:r>
            <a:endParaRPr lang="en-US" dirty="0" smtClean="0"/>
          </a:p>
          <a:p>
            <a:pPr lvl="1"/>
            <a:r>
              <a:rPr lang="es-ES_tradnl" dirty="0"/>
              <a:t>instrucciones</a:t>
            </a:r>
            <a:endParaRPr lang="en-US" dirty="0"/>
          </a:p>
          <a:p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88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/>
              <a:t>Declaración de Métodos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977759" y="4880389"/>
            <a:ext cx="28907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/>
              <a:t>retorno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/>
              <a:t>nombreMetodo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smtClean="0"/>
              <a:t>var1, var2 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s-ES_tradnl" sz="1600" b="1" dirty="0">
                <a:solidFill>
                  <a:srgbClr val="000080"/>
                </a:solidFill>
              </a:rPr>
              <a:t>Definir</a:t>
            </a:r>
            <a:r>
              <a:rPr lang="es-ES_tradnl" sz="1600" dirty="0"/>
              <a:t> retorno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Tipo</a:t>
            </a:r>
          </a:p>
          <a:p>
            <a:endParaRPr lang="es-ES_tradnl" sz="1600" b="1" dirty="0">
              <a:solidFill>
                <a:srgbClr val="000080"/>
              </a:solidFill>
            </a:endParaRPr>
          </a:p>
          <a:p>
            <a:endParaRPr lang="es-ES_tradnl" sz="1600" b="1" dirty="0">
              <a:solidFill>
                <a:srgbClr val="000080"/>
              </a:solidFill>
            </a:endParaRPr>
          </a:p>
          <a:p>
            <a:r>
              <a:rPr lang="es-ES_tradnl" sz="1600" b="1" dirty="0" smtClean="0">
                <a:solidFill>
                  <a:srgbClr val="000080"/>
                </a:solidFill>
              </a:rPr>
              <a:t>Fin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/>
          </a:p>
        </p:txBody>
      </p:sp>
      <p:sp>
        <p:nvSpPr>
          <p:cNvPr id="20" name="Rectángulo 19"/>
          <p:cNvSpPr/>
          <p:nvPr/>
        </p:nvSpPr>
        <p:spPr>
          <a:xfrm>
            <a:off x="5357812" y="4880389"/>
            <a:ext cx="3359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smtClean="0">
                <a:solidFill>
                  <a:srgbClr val="0000E6"/>
                </a:solidFill>
              </a:rPr>
              <a:t>tipo </a:t>
            </a:r>
            <a:r>
              <a:rPr lang="es-ES_tradnl" b="1" dirty="0" err="1" smtClean="0">
                <a:latin typeface="Monospaced" charset="0"/>
              </a:rPr>
              <a:t>nombreMetodo</a:t>
            </a:r>
            <a:r>
              <a:rPr lang="es-ES_tradnl" dirty="0" smtClean="0"/>
              <a:t>(tipo var1, tipo var2) </a:t>
            </a:r>
            <a:r>
              <a:rPr lang="es-ES_tradnl" dirty="0"/>
              <a:t>{ </a:t>
            </a:r>
            <a:endParaRPr lang="es-ES_tradnl" dirty="0" smtClean="0"/>
          </a:p>
          <a:p>
            <a:pPr lvl="1"/>
            <a:r>
              <a:rPr lang="es-ES_tradnl" dirty="0" smtClean="0"/>
              <a:t>instrucciones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 smtClean="0"/>
              <a:t> valor;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21" name="Rectángulo 20"/>
          <p:cNvSpPr/>
          <p:nvPr/>
        </p:nvSpPr>
        <p:spPr>
          <a:xfrm>
            <a:off x="977759" y="3444961"/>
            <a:ext cx="28907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/>
              <a:t>nombreMetodo</a:t>
            </a:r>
            <a:r>
              <a:rPr lang="es-ES_tradnl" sz="1600" dirty="0" smtClean="0"/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smtClean="0"/>
              <a:t>var1, var2 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  <a:endParaRPr lang="es-ES_tradnl" sz="1600" b="1" dirty="0">
              <a:solidFill>
                <a:srgbClr val="000080"/>
              </a:solidFill>
            </a:endParaRPr>
          </a:p>
          <a:p>
            <a:endParaRPr lang="es-ES_tradnl" sz="1600" b="1" dirty="0">
              <a:solidFill>
                <a:srgbClr val="000080"/>
              </a:solidFill>
            </a:endParaRPr>
          </a:p>
          <a:p>
            <a:r>
              <a:rPr lang="es-ES_tradnl" sz="1600" b="1" dirty="0" smtClean="0">
                <a:solidFill>
                  <a:srgbClr val="000080"/>
                </a:solidFill>
              </a:rPr>
              <a:t>Fin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/>
          </a:p>
        </p:txBody>
      </p:sp>
      <p:sp>
        <p:nvSpPr>
          <p:cNvPr id="22" name="Rectángulo 21"/>
          <p:cNvSpPr/>
          <p:nvPr/>
        </p:nvSpPr>
        <p:spPr>
          <a:xfrm>
            <a:off x="5357812" y="3321850"/>
            <a:ext cx="3359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 smtClean="0">
                <a:solidFill>
                  <a:srgbClr val="0000E6"/>
                </a:solidFill>
              </a:rPr>
              <a:t>void</a:t>
            </a:r>
            <a:r>
              <a:rPr lang="es-ES_tradnl" dirty="0" smtClean="0">
                <a:solidFill>
                  <a:srgbClr val="0000E6"/>
                </a:solidFill>
              </a:rPr>
              <a:t> </a:t>
            </a:r>
            <a:r>
              <a:rPr lang="es-ES_tradnl" b="1" dirty="0" err="1" smtClean="0">
                <a:latin typeface="Monospaced" charset="0"/>
              </a:rPr>
              <a:t>nombreMetodo</a:t>
            </a:r>
            <a:r>
              <a:rPr lang="es-ES_tradnl" dirty="0" smtClean="0"/>
              <a:t>(tipo var1, tipo var2) </a:t>
            </a:r>
            <a:r>
              <a:rPr lang="es-ES_tradnl" dirty="0"/>
              <a:t>{ </a:t>
            </a:r>
            <a:endParaRPr lang="es-ES_tradnl" dirty="0" smtClean="0"/>
          </a:p>
          <a:p>
            <a:pPr lvl="1"/>
            <a:r>
              <a:rPr lang="es-ES_tradnl" dirty="0" smtClean="0"/>
              <a:t>instrucciones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190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Introducción a Java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u="sng" dirty="0">
                <a:solidFill>
                  <a:prstClr val="black"/>
                </a:solidFill>
              </a:rPr>
              <a:t>Resumen</a:t>
            </a:r>
            <a:r>
              <a:rPr lang="es-ES_tradnl" sz="2800" i="1" dirty="0">
                <a:solidFill>
                  <a:prstClr val="black"/>
                </a:solidFill>
              </a:rPr>
              <a:t>: </a:t>
            </a:r>
            <a:r>
              <a:rPr lang="es-ES_tradnl" sz="2800" i="1" dirty="0"/>
              <a:t>Declaración de Métodos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cxnSp>
        <p:nvCxnSpPr>
          <p:cNvPr id="6" name="Conector recto 5"/>
          <p:cNvCxnSpPr>
            <a:stCxn id="2" idx="2"/>
          </p:cNvCxnSpPr>
          <p:nvPr/>
        </p:nvCxnSpPr>
        <p:spPr>
          <a:xfrm>
            <a:off x="4572000" y="2120315"/>
            <a:ext cx="0" cy="42360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6" y="2065625"/>
            <a:ext cx="1228266" cy="10253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71" y="1966774"/>
            <a:ext cx="633754" cy="117894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771997" y="3370162"/>
            <a:ext cx="3257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v1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v1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dim1</a:t>
            </a:r>
            <a:r>
              <a:rPr lang="es-ES_tradnl" b="1" dirty="0" smtClean="0">
                <a:solidFill>
                  <a:srgbClr val="000000"/>
                </a:solidFill>
              </a:rPr>
              <a:t>]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</a:p>
          <a:p>
            <a:r>
              <a:rPr lang="es-ES_tradnl" dirty="0" err="1">
                <a:solidFill>
                  <a:srgbClr val="000000"/>
                </a:solidFill>
              </a:rPr>
              <a:t>n</a:t>
            </a:r>
            <a:r>
              <a:rPr lang="es-ES_tradnl" dirty="0" err="1" smtClean="0">
                <a:solidFill>
                  <a:srgbClr val="000000"/>
                </a:solidFill>
              </a:rPr>
              <a:t>um</a:t>
            </a:r>
            <a:r>
              <a:rPr lang="es-ES_tradnl" dirty="0" smtClean="0">
                <a:solidFill>
                  <a:srgbClr val="000000"/>
                </a:solidFill>
              </a:rPr>
              <a:t> = v1[8]</a:t>
            </a:r>
            <a:endParaRPr lang="es-ES_tradnl" b="1" dirty="0">
              <a:solidFill>
                <a:srgbClr val="000080"/>
              </a:solidFill>
            </a:endParaRPr>
          </a:p>
          <a:p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dirty="0"/>
          </a:p>
        </p:txBody>
      </p:sp>
      <p:sp>
        <p:nvSpPr>
          <p:cNvPr id="13" name="Rectángulo 12"/>
          <p:cNvSpPr/>
          <p:nvPr/>
        </p:nvSpPr>
        <p:spPr>
          <a:xfrm>
            <a:off x="771997" y="4710125"/>
            <a:ext cx="3512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v2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Texto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v2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dim1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dim2</a:t>
            </a:r>
            <a:r>
              <a:rPr lang="es-ES_tradnl" b="1" dirty="0" smtClean="0">
                <a:solidFill>
                  <a:srgbClr val="000000"/>
                </a:solidFill>
              </a:rPr>
              <a:t>]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celda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Texto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celda = v2[3,5]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5200649" y="3339283"/>
            <a:ext cx="3199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[] </a:t>
            </a:r>
            <a:r>
              <a:rPr lang="es-ES_tradnl" dirty="0" smtClean="0"/>
              <a:t>v1;</a:t>
            </a:r>
          </a:p>
          <a:p>
            <a:r>
              <a:rPr lang="es-ES_tradnl" dirty="0"/>
              <a:t>v1 = </a:t>
            </a:r>
            <a:r>
              <a:rPr lang="es-ES_tradnl" dirty="0">
                <a:solidFill>
                  <a:srgbClr val="0000E6"/>
                </a:solidFill>
              </a:rPr>
              <a:t>new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[dim1</a:t>
            </a:r>
            <a:r>
              <a:rPr lang="es-ES_tradnl" dirty="0" smtClean="0"/>
              <a:t>];</a:t>
            </a:r>
            <a:endParaRPr lang="es-ES_tradnl" dirty="0"/>
          </a:p>
          <a:p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 smtClean="0"/>
              <a:t>num</a:t>
            </a:r>
            <a:r>
              <a:rPr lang="es-ES_tradnl" dirty="0" smtClean="0"/>
              <a:t> = v1[8];</a:t>
            </a:r>
            <a:endParaRPr lang="es-ES_tradnl" dirty="0"/>
          </a:p>
        </p:txBody>
      </p:sp>
      <p:sp>
        <p:nvSpPr>
          <p:cNvPr id="16" name="Rectángulo 15"/>
          <p:cNvSpPr/>
          <p:nvPr/>
        </p:nvSpPr>
        <p:spPr>
          <a:xfrm>
            <a:off x="5200649" y="4987124"/>
            <a:ext cx="3795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String</a:t>
            </a:r>
            <a:r>
              <a:rPr lang="es-ES_tradnl" dirty="0"/>
              <a:t>[][] </a:t>
            </a:r>
            <a:r>
              <a:rPr lang="es-ES_tradnl" dirty="0" smtClean="0"/>
              <a:t>v2 </a:t>
            </a:r>
            <a:r>
              <a:rPr lang="es-ES_tradnl" dirty="0"/>
              <a:t>= </a:t>
            </a:r>
            <a:r>
              <a:rPr lang="es-ES_tradnl" dirty="0">
                <a:solidFill>
                  <a:srgbClr val="0000E6"/>
                </a:solidFill>
              </a:rPr>
              <a:t>new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[dim1][dim2</a:t>
            </a:r>
            <a:r>
              <a:rPr lang="es-ES_tradnl" dirty="0" smtClean="0"/>
              <a:t>];</a:t>
            </a:r>
          </a:p>
          <a:p>
            <a:r>
              <a:rPr lang="es-ES_tradnl" dirty="0" err="1" smtClean="0"/>
              <a:t>String</a:t>
            </a:r>
            <a:r>
              <a:rPr lang="es-ES_tradnl" dirty="0" smtClean="0"/>
              <a:t> celda =  v2[3][5]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258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Introducción a Java (Resolución)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3100" i="1" dirty="0"/>
              <a:t>Burbuja (</a:t>
            </a:r>
            <a:r>
              <a:rPr lang="es-ES_tradnl" sz="3100" i="1" dirty="0" err="1"/>
              <a:t>bubble-sort</a:t>
            </a:r>
            <a:r>
              <a:rPr lang="es-ES_tradnl" sz="3100" i="1" dirty="0"/>
              <a:t>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Se </a:t>
            </a:r>
            <a:r>
              <a:rPr lang="es-ES_tradnl" b="1" dirty="0"/>
              <a:t>comparan</a:t>
            </a:r>
            <a:r>
              <a:rPr lang="es-ES_tradnl" dirty="0"/>
              <a:t> los elementos </a:t>
            </a:r>
            <a:r>
              <a:rPr lang="es-ES_tradnl" b="1" dirty="0"/>
              <a:t>adyacentes</a:t>
            </a:r>
            <a:r>
              <a:rPr lang="es-ES_tradnl" dirty="0"/>
              <a:t> y se simula un burbujeo, donde las burbujas más grandes se cambian con las más chicas</a:t>
            </a:r>
          </a:p>
          <a:p>
            <a:r>
              <a:rPr lang="es-ES_tradnl" dirty="0"/>
              <a:t>Se </a:t>
            </a:r>
            <a:r>
              <a:rPr lang="es-ES_tradnl" b="1" dirty="0"/>
              <a:t>intercambian</a:t>
            </a:r>
            <a:r>
              <a:rPr lang="es-ES_tradnl" dirty="0"/>
              <a:t> los elementos solamente si los elementos no están en el </a:t>
            </a:r>
            <a:r>
              <a:rPr lang="es-ES_tradnl" b="1" dirty="0"/>
              <a:t>orden incorrecto </a:t>
            </a:r>
          </a:p>
          <a:p>
            <a:r>
              <a:rPr lang="es-ES_tradnl" dirty="0"/>
              <a:t>Es uno de los algoritmos de ordenamiento </a:t>
            </a:r>
            <a:r>
              <a:rPr lang="es-ES_tradnl" b="1" dirty="0" smtClean="0"/>
              <a:t>más </a:t>
            </a:r>
            <a:r>
              <a:rPr lang="es-ES_tradnl" b="1" dirty="0"/>
              <a:t>simples </a:t>
            </a:r>
            <a:r>
              <a:rPr lang="es-ES_tradnl" dirty="0"/>
              <a:t>de programar porque solo hace </a:t>
            </a:r>
            <a:r>
              <a:rPr lang="es-ES_tradnl" dirty="0" smtClean="0"/>
              <a:t>comparaciones con el vecino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40732" y="2849805"/>
            <a:ext cx="3659103" cy="20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100" i="1" dirty="0">
                <a:solidFill>
                  <a:prstClr val="black"/>
                </a:solidFill>
              </a:rPr>
              <a:t>Simular la Espera de un Colectivo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80" y="3765202"/>
            <a:ext cx="4013808" cy="2508630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641276" y="2184402"/>
            <a:ext cx="5367638" cy="2464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Cuando llegamos a la parada, miramos si el colectivo arribó a la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parada</a:t>
            </a:r>
            <a:endParaRPr lang="es-AR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endParaRPr lang="es-AR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Siempre tenemos que esperar antes de que llegue 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100" i="1" dirty="0">
                <a:solidFill>
                  <a:prstClr val="black"/>
                </a:solidFill>
              </a:rPr>
              <a:t>Simular la Espera de un Colectivo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3" y="5603176"/>
            <a:ext cx="1555597" cy="97224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25303" y="2592359"/>
            <a:ext cx="39446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Logico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"Esperando el colectivo"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 smtClean="0">
                <a:solidFill>
                  <a:srgbClr val="FF0000"/>
                </a:solidFill>
              </a:rPr>
              <a:t>Llegó </a:t>
            </a:r>
            <a:r>
              <a:rPr lang="es-ES_tradnl" dirty="0">
                <a:solidFill>
                  <a:srgbClr val="FF0000"/>
                </a:solidFill>
              </a:rPr>
              <a:t>el colectivo? (V o F)"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Falso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"Esperando el colectivo"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"Llego el colectivo? (V o F)"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Fin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Mientras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"Ya llegó el colectivo"</a:t>
            </a:r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4502888" y="2924869"/>
            <a:ext cx="46411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/>
              <a:t>Scanner scanner = </a:t>
            </a:r>
            <a:r>
              <a:rPr lang="es-ES_tradnl" sz="1600" dirty="0" smtClean="0">
                <a:solidFill>
                  <a:srgbClr val="0000E6"/>
                </a:solidFill>
              </a:rPr>
              <a:t>new</a:t>
            </a:r>
            <a:r>
              <a:rPr lang="es-ES_tradnl" sz="1600" dirty="0" smtClean="0"/>
              <a:t> Scanner(</a:t>
            </a:r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in</a:t>
            </a:r>
            <a:r>
              <a:rPr lang="es-ES_tradnl" sz="1600" dirty="0" smtClean="0"/>
              <a:t>); </a:t>
            </a:r>
          </a:p>
          <a:p>
            <a:r>
              <a:rPr lang="es-ES_tradnl" sz="1600" dirty="0" err="1" smtClean="0">
                <a:solidFill>
                  <a:srgbClr val="0000E6"/>
                </a:solidFill>
              </a:rPr>
              <a:t>boolean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llegadaColectivo</a:t>
            </a:r>
            <a:r>
              <a:rPr lang="es-ES_tradnl" sz="1600" dirty="0" smtClean="0"/>
              <a:t>; </a:t>
            </a:r>
          </a:p>
          <a:p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 smtClean="0"/>
              <a:t>(</a:t>
            </a:r>
            <a:r>
              <a:rPr lang="es-ES_tradnl" sz="1600" dirty="0" smtClean="0">
                <a:solidFill>
                  <a:srgbClr val="CE7B00"/>
                </a:solidFill>
              </a:rPr>
              <a:t>"Esperando el colectivo"</a:t>
            </a:r>
            <a:r>
              <a:rPr lang="es-ES_tradnl" sz="1600" dirty="0" smtClean="0"/>
              <a:t>); </a:t>
            </a:r>
          </a:p>
          <a:p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 smtClean="0"/>
              <a:t>(</a:t>
            </a:r>
            <a:r>
              <a:rPr lang="es-ES_tradnl" sz="1600" dirty="0" smtClean="0">
                <a:solidFill>
                  <a:srgbClr val="CE7B00"/>
                </a:solidFill>
              </a:rPr>
              <a:t>"Llegó el colectivo? (true o false)"</a:t>
            </a:r>
            <a:r>
              <a:rPr lang="es-ES_tradnl" sz="1600" dirty="0" smtClean="0"/>
              <a:t>); </a:t>
            </a:r>
          </a:p>
          <a:p>
            <a:r>
              <a:rPr lang="es-ES_tradnl" sz="1600" dirty="0" err="1" smtClean="0"/>
              <a:t>llegadaColectivo</a:t>
            </a:r>
            <a:r>
              <a:rPr lang="es-ES_tradnl" sz="1600" dirty="0" smtClean="0"/>
              <a:t> = </a:t>
            </a:r>
            <a:r>
              <a:rPr lang="es-ES_tradnl" sz="1600" dirty="0" err="1" smtClean="0"/>
              <a:t>scanner.nextBoolean</a:t>
            </a:r>
            <a:r>
              <a:rPr lang="es-ES_tradnl" sz="1600" dirty="0" smtClean="0"/>
              <a:t>(); </a:t>
            </a:r>
          </a:p>
          <a:p>
            <a:r>
              <a:rPr lang="es-ES_tradnl" sz="1600" dirty="0" err="1" smtClean="0">
                <a:solidFill>
                  <a:srgbClr val="0000E6"/>
                </a:solidFill>
              </a:rPr>
              <a:t>while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llegadaColectivo</a:t>
            </a:r>
            <a:r>
              <a:rPr lang="es-ES_tradnl" sz="1600" dirty="0" smtClean="0"/>
              <a:t> == </a:t>
            </a:r>
            <a:r>
              <a:rPr lang="es-ES_tradnl" sz="1600" dirty="0" smtClean="0">
                <a:solidFill>
                  <a:srgbClr val="0000E6"/>
                </a:solidFill>
              </a:rPr>
              <a:t>false</a:t>
            </a:r>
            <a:r>
              <a:rPr lang="es-ES_tradnl" sz="1600" dirty="0" smtClean="0"/>
              <a:t>) { </a:t>
            </a:r>
          </a:p>
          <a:p>
            <a:pPr lvl="1"/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 smtClean="0"/>
              <a:t>(</a:t>
            </a:r>
            <a:r>
              <a:rPr lang="es-ES_tradnl" sz="1600" dirty="0" smtClean="0">
                <a:solidFill>
                  <a:srgbClr val="CE7B00"/>
                </a:solidFill>
              </a:rPr>
              <a:t>"Esperando el colectivo"</a:t>
            </a:r>
            <a:r>
              <a:rPr lang="es-ES_tradnl" sz="1600" dirty="0" smtClean="0"/>
              <a:t>); </a:t>
            </a:r>
          </a:p>
          <a:p>
            <a:pPr lvl="1"/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 smtClean="0"/>
              <a:t>(</a:t>
            </a:r>
            <a:r>
              <a:rPr lang="es-ES_tradnl" sz="1600" dirty="0" smtClean="0">
                <a:solidFill>
                  <a:srgbClr val="CE7B00"/>
                </a:solidFill>
              </a:rPr>
              <a:t>"Llegó el colectivo? (true o false)"</a:t>
            </a:r>
            <a:r>
              <a:rPr lang="es-ES_tradnl" sz="1600" dirty="0" smtClean="0"/>
              <a:t>); </a:t>
            </a:r>
          </a:p>
          <a:p>
            <a:pPr lvl="1"/>
            <a:r>
              <a:rPr lang="es-ES_tradnl" sz="1600" dirty="0" err="1" smtClean="0"/>
              <a:t>llegadaColectivo</a:t>
            </a:r>
            <a:r>
              <a:rPr lang="es-ES_tradnl" sz="1600" dirty="0" smtClean="0"/>
              <a:t> = </a:t>
            </a:r>
            <a:r>
              <a:rPr lang="es-ES_tradnl" sz="1600" dirty="0" err="1" smtClean="0"/>
              <a:t>scanner.nextBoolean</a:t>
            </a:r>
            <a:r>
              <a:rPr lang="es-ES_tradnl" sz="1600" dirty="0" smtClean="0"/>
              <a:t>(); </a:t>
            </a:r>
          </a:p>
          <a:p>
            <a:r>
              <a:rPr lang="es-ES_tradnl" sz="1600" dirty="0" smtClean="0"/>
              <a:t>} </a:t>
            </a:r>
          </a:p>
          <a:p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 smtClean="0"/>
              <a:t>(</a:t>
            </a:r>
            <a:r>
              <a:rPr lang="es-ES_tradnl" sz="1600" dirty="0" smtClean="0">
                <a:solidFill>
                  <a:srgbClr val="CE7B00"/>
                </a:solidFill>
              </a:rPr>
              <a:t>"Ya llegó el colectivo"</a:t>
            </a:r>
            <a:r>
              <a:rPr lang="es-ES_tradnl" sz="1600" dirty="0" smtClean="0"/>
              <a:t>);</a:t>
            </a:r>
            <a:endParaRPr lang="es-ES_tradnl" sz="1600" dirty="0"/>
          </a:p>
        </p:txBody>
      </p:sp>
      <p:sp>
        <p:nvSpPr>
          <p:cNvPr id="11" name="Rectángulo 10"/>
          <p:cNvSpPr/>
          <p:nvPr/>
        </p:nvSpPr>
        <p:spPr>
          <a:xfrm>
            <a:off x="4502856" y="2187060"/>
            <a:ext cx="4641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err="1">
                <a:solidFill>
                  <a:srgbClr val="0000E6"/>
                </a:solidFill>
              </a:rPr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java.util.Scanner</a:t>
            </a:r>
            <a:r>
              <a:rPr lang="es-ES_tradnl" sz="1600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078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100" i="1" dirty="0">
                <a:solidFill>
                  <a:prstClr val="black"/>
                </a:solidFill>
              </a:rPr>
              <a:t>Simular la Espera de un Colectivo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3" y="5603176"/>
            <a:ext cx="1555597" cy="97224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70122" y="2719548"/>
            <a:ext cx="39446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Logico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Repetir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"Esperando el colectivo"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"Llego el colectivo? (V o F)"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Que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llegadaColectivo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Verdadero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"Ya </a:t>
            </a:r>
            <a:r>
              <a:rPr lang="es-ES_tradnl" dirty="0" smtClean="0">
                <a:solidFill>
                  <a:srgbClr val="FF0000"/>
                </a:solidFill>
              </a:rPr>
              <a:t>llegó </a:t>
            </a:r>
            <a:r>
              <a:rPr lang="es-ES_tradnl" dirty="0">
                <a:solidFill>
                  <a:srgbClr val="FF0000"/>
                </a:solidFill>
              </a:rPr>
              <a:t>el colectivo</a:t>
            </a:r>
            <a:r>
              <a:rPr lang="es-ES_tradnl" dirty="0" smtClean="0">
                <a:solidFill>
                  <a:srgbClr val="FF0000"/>
                </a:solidFill>
              </a:rPr>
              <a:t>"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4502888" y="2727999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600" dirty="0"/>
              <a:t>Scanner scanner = </a:t>
            </a:r>
            <a:r>
              <a:rPr lang="es-ES_tradnl" sz="1600" dirty="0">
                <a:solidFill>
                  <a:srgbClr val="0000E6"/>
                </a:solidFill>
              </a:rPr>
              <a:t>new</a:t>
            </a:r>
            <a:r>
              <a:rPr lang="es-ES_tradnl" sz="1600" dirty="0"/>
              <a:t> Scanner(</a:t>
            </a:r>
            <a:r>
              <a:rPr lang="es-ES_tradnl" sz="1600" dirty="0" err="1"/>
              <a:t>System.</a:t>
            </a:r>
            <a:r>
              <a:rPr lang="es-ES_tradnl" sz="1600" i="1" dirty="0" err="1">
                <a:solidFill>
                  <a:srgbClr val="009900"/>
                </a:solidFill>
                <a:latin typeface="Monospaced" charset="0"/>
              </a:rPr>
              <a:t>in</a:t>
            </a:r>
            <a:r>
              <a:rPr lang="es-ES_tradnl" sz="1600" dirty="0"/>
              <a:t>); </a:t>
            </a:r>
            <a:endParaRPr lang="es-ES_tradnl" sz="1600" dirty="0" smtClean="0"/>
          </a:p>
          <a:p>
            <a:r>
              <a:rPr lang="es-ES_tradnl" sz="1600" dirty="0" err="1" smtClean="0">
                <a:solidFill>
                  <a:srgbClr val="0000E6"/>
                </a:solidFill>
              </a:rPr>
              <a:t>boolean</a:t>
            </a:r>
            <a:r>
              <a:rPr lang="es-ES_tradnl" sz="1600" dirty="0" smtClean="0"/>
              <a:t> </a:t>
            </a:r>
            <a:r>
              <a:rPr lang="es-ES_tradnl" sz="1600" dirty="0" err="1"/>
              <a:t>llegadaColectivo</a:t>
            </a:r>
            <a:r>
              <a:rPr lang="es-ES_tradnl" sz="1600" dirty="0"/>
              <a:t>; </a:t>
            </a:r>
            <a:endParaRPr lang="es-ES_tradnl" sz="1600" dirty="0" smtClean="0"/>
          </a:p>
          <a:p>
            <a:r>
              <a:rPr lang="es-ES_tradnl" sz="1600" dirty="0" smtClean="0">
                <a:solidFill>
                  <a:srgbClr val="0000E6"/>
                </a:solidFill>
              </a:rPr>
              <a:t>do</a:t>
            </a:r>
            <a:r>
              <a:rPr lang="es-ES_tradnl" sz="1600" dirty="0" smtClean="0"/>
              <a:t> </a:t>
            </a:r>
            <a:r>
              <a:rPr lang="es-ES_tradnl" sz="1600" dirty="0"/>
              <a:t>{ </a:t>
            </a:r>
            <a:endParaRPr lang="es-ES_tradnl" sz="1600" dirty="0" smtClean="0"/>
          </a:p>
          <a:p>
            <a:pPr lvl="1"/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/>
              <a:t>(</a:t>
            </a:r>
            <a:r>
              <a:rPr lang="es-ES_tradnl" sz="1600" dirty="0">
                <a:solidFill>
                  <a:srgbClr val="CE7B00"/>
                </a:solidFill>
              </a:rPr>
              <a:t>"Esperando el colectivo"</a:t>
            </a:r>
            <a:r>
              <a:rPr lang="es-ES_tradnl" sz="1600" dirty="0"/>
              <a:t>); </a:t>
            </a:r>
            <a:endParaRPr lang="es-ES_tradnl" sz="1600" dirty="0" smtClean="0"/>
          </a:p>
          <a:p>
            <a:pPr lvl="1"/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/>
              <a:t>(</a:t>
            </a:r>
            <a:r>
              <a:rPr lang="es-ES_tradnl" sz="1600" dirty="0">
                <a:solidFill>
                  <a:srgbClr val="CE7B00"/>
                </a:solidFill>
              </a:rPr>
              <a:t>"Llegó el colectivo? (V o F)"</a:t>
            </a:r>
            <a:r>
              <a:rPr lang="es-ES_tradnl" sz="1600" dirty="0"/>
              <a:t>); </a:t>
            </a:r>
            <a:endParaRPr lang="es-ES_tradnl" sz="1600" dirty="0" smtClean="0"/>
          </a:p>
          <a:p>
            <a:pPr lvl="1"/>
            <a:r>
              <a:rPr lang="es-ES_tradnl" sz="1600" dirty="0" err="1" smtClean="0"/>
              <a:t>llegadaColectivo</a:t>
            </a:r>
            <a:r>
              <a:rPr lang="es-ES_tradnl" sz="1600" dirty="0" smtClean="0"/>
              <a:t> </a:t>
            </a:r>
            <a:r>
              <a:rPr lang="es-ES_tradnl" sz="1600" dirty="0"/>
              <a:t>= </a:t>
            </a:r>
            <a:r>
              <a:rPr lang="es-ES_tradnl" sz="1600" dirty="0" err="1"/>
              <a:t>scanner.nextBoolean</a:t>
            </a:r>
            <a:r>
              <a:rPr lang="es-ES_tradnl" sz="1600" dirty="0"/>
              <a:t>(); </a:t>
            </a:r>
            <a:endParaRPr lang="es-ES_tradnl" sz="1600" dirty="0" smtClean="0"/>
          </a:p>
          <a:p>
            <a:r>
              <a:rPr lang="es-ES_tradnl" sz="1600" dirty="0" smtClean="0"/>
              <a:t>} </a:t>
            </a:r>
            <a:r>
              <a:rPr lang="es-ES_tradnl" sz="1600" dirty="0" err="1">
                <a:solidFill>
                  <a:srgbClr val="0000E6"/>
                </a:solidFill>
              </a:rPr>
              <a:t>while</a:t>
            </a:r>
            <a:r>
              <a:rPr lang="es-ES_tradnl" sz="1600" dirty="0"/>
              <a:t>(</a:t>
            </a:r>
            <a:r>
              <a:rPr lang="es-ES_tradnl" sz="1600" dirty="0" err="1"/>
              <a:t>llegadaColectivo</a:t>
            </a:r>
            <a:r>
              <a:rPr lang="es-ES_tradnl" sz="1600" dirty="0"/>
              <a:t> == </a:t>
            </a:r>
            <a:r>
              <a:rPr lang="es-ES_tradnl" sz="1600" dirty="0">
                <a:solidFill>
                  <a:srgbClr val="0000E6"/>
                </a:solidFill>
              </a:rPr>
              <a:t>false</a:t>
            </a:r>
            <a:r>
              <a:rPr lang="es-ES_tradnl" sz="1600" dirty="0"/>
              <a:t>); </a:t>
            </a:r>
            <a:endParaRPr lang="es-ES_tradnl" sz="1600" dirty="0" smtClean="0"/>
          </a:p>
          <a:p>
            <a:r>
              <a:rPr lang="es-ES_tradnl" sz="1600" dirty="0" err="1" smtClean="0"/>
              <a:t>System.</a:t>
            </a:r>
            <a:r>
              <a:rPr lang="es-ES_tradnl" sz="16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600" dirty="0" err="1" smtClean="0"/>
              <a:t>.println</a:t>
            </a:r>
            <a:r>
              <a:rPr lang="es-ES_tradnl" sz="1600" dirty="0"/>
              <a:t>(</a:t>
            </a:r>
            <a:r>
              <a:rPr lang="es-ES_tradnl" sz="1600" dirty="0">
                <a:solidFill>
                  <a:srgbClr val="CE7B00"/>
                </a:solidFill>
              </a:rPr>
              <a:t>"Ya llegó el colectivo"</a:t>
            </a:r>
            <a:r>
              <a:rPr lang="es-ES_tradnl" sz="1600" dirty="0"/>
              <a:t>);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502856" y="2187060"/>
            <a:ext cx="4641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err="1">
                <a:solidFill>
                  <a:srgbClr val="0000E6"/>
                </a:solidFill>
              </a:rPr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java.util.Scanner</a:t>
            </a:r>
            <a:r>
              <a:rPr lang="es-ES_tradnl" sz="1600" dirty="0"/>
              <a:t>; 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571968" y="4200980"/>
            <a:ext cx="2800382" cy="373835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3925509" y="5432086"/>
            <a:ext cx="409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La condición de corte del do-</a:t>
            </a:r>
            <a:r>
              <a:rPr lang="es-ES_tradnl" sz="1600" dirty="0" err="1" smtClean="0"/>
              <a:t>while</a:t>
            </a:r>
            <a:r>
              <a:rPr lang="es-ES_tradnl" sz="1600" dirty="0" smtClean="0"/>
              <a:t> en Java es al revés que en el Repetir de </a:t>
            </a:r>
            <a:r>
              <a:rPr lang="es-ES_tradnl" sz="1600" dirty="0" err="1" smtClean="0"/>
              <a:t>PSeInt</a:t>
            </a:r>
            <a:endParaRPr lang="es-ES_tradnl" sz="1600" dirty="0" smtClean="0"/>
          </a:p>
          <a:p>
            <a:pPr algn="just"/>
            <a:r>
              <a:rPr lang="es-ES_tradnl" sz="1600" dirty="0" smtClean="0"/>
              <a:t>Corta cuando la condición se deja de cumplir</a:t>
            </a:r>
          </a:p>
        </p:txBody>
      </p:sp>
      <p:cxnSp>
        <p:nvCxnSpPr>
          <p:cNvPr id="13" name="Conector recto de flecha 12"/>
          <p:cNvCxnSpPr>
            <a:stCxn id="11" idx="0"/>
            <a:endCxn id="10" idx="2"/>
          </p:cNvCxnSpPr>
          <p:nvPr/>
        </p:nvCxnSpPr>
        <p:spPr>
          <a:xfrm flipV="1">
            <a:off x="5972159" y="4574815"/>
            <a:ext cx="0" cy="857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200" i="1" dirty="0"/>
              <a:t> Calificaciones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Calcular las calificaciones de un grupo de alumnos, donde la nota final de cada alumno se calcula según el siguiente criterio: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práctica vale el 10%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de problemas vale el 50%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parte teórica el 40%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 debe ingresar el nombre del alumno y sus tres notas, se escribirá el resultado y se volverá a pedir los datos del siguiente alumno hasta que el nombre sea una cadena vacía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Las notas deben estar entre 0 y 10 (si no lo están, no imprimirá las notas, mostrara un mensaje de error y continuará con otro alumno)</a:t>
            </a:r>
            <a:endParaRPr lang="es-ES_tradnl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98158" y="2235562"/>
            <a:ext cx="2228962" cy="17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200" i="1" dirty="0"/>
              <a:t> </a:t>
            </a:r>
            <a:r>
              <a:rPr lang="es-ES_tradnl" sz="3200" i="1" dirty="0" smtClean="0"/>
              <a:t>Calificaciones (</a:t>
            </a:r>
            <a:r>
              <a:rPr lang="es-ES_tradnl" sz="3200" i="1" dirty="0" err="1" smtClean="0"/>
              <a:t>PSeInt</a:t>
            </a:r>
            <a:r>
              <a:rPr lang="es-ES_tradnl" sz="3200" i="1" dirty="0" smtClean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79193" y="978820"/>
            <a:ext cx="1360967" cy="106267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397297" y="2037598"/>
            <a:ext cx="634940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rgbClr val="000080"/>
                </a:solidFill>
              </a:rPr>
              <a:t>Definir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nombreAlumno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Como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Texto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notaPractica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notaProblemas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notaTeorica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notaFinal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Como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Real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"Ingrese el nombre del alumno </a:t>
            </a:r>
            <a:r>
              <a:rPr lang="es-ES_tradnl" sz="1400" dirty="0" smtClean="0">
                <a:solidFill>
                  <a:srgbClr val="FF0000"/>
                </a:solidFill>
              </a:rPr>
              <a:t>(vacío </a:t>
            </a:r>
            <a:r>
              <a:rPr lang="es-ES_tradnl" sz="1400" dirty="0">
                <a:solidFill>
                  <a:srgbClr val="FF0000"/>
                </a:solidFill>
              </a:rPr>
              <a:t>para cortar)"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nombreAlumno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smtClean="0">
                <a:solidFill>
                  <a:srgbClr val="000080"/>
                </a:solidFill>
              </a:rPr>
              <a:t>Mientras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nombreAlumno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&lt;&gt;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Hacer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"Nota </a:t>
            </a:r>
            <a:r>
              <a:rPr lang="es-ES_tradnl" sz="1400" dirty="0" smtClean="0">
                <a:solidFill>
                  <a:srgbClr val="FF0000"/>
                </a:solidFill>
              </a:rPr>
              <a:t>práctica</a:t>
            </a:r>
            <a:r>
              <a:rPr lang="es-ES_tradnl" sz="1400" dirty="0">
                <a:solidFill>
                  <a:srgbClr val="FF0000"/>
                </a:solidFill>
              </a:rPr>
              <a:t>: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notaPractica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"Nota problemas: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notaProblemas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"Nota </a:t>
            </a:r>
            <a:r>
              <a:rPr lang="es-ES_tradnl" sz="1400" dirty="0" smtClean="0">
                <a:solidFill>
                  <a:srgbClr val="FF0000"/>
                </a:solidFill>
              </a:rPr>
              <a:t>teórica</a:t>
            </a:r>
            <a:r>
              <a:rPr lang="es-ES_tradnl" sz="1400" dirty="0">
                <a:solidFill>
                  <a:srgbClr val="FF0000"/>
                </a:solidFill>
              </a:rPr>
              <a:t>: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notaTeorica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(</a:t>
            </a:r>
            <a:r>
              <a:rPr lang="es-ES_tradnl" sz="1400" dirty="0" err="1">
                <a:solidFill>
                  <a:srgbClr val="000000"/>
                </a:solidFill>
              </a:rPr>
              <a:t>notaPractica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&lt;=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Y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notaPractica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Y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(</a:t>
            </a:r>
            <a:r>
              <a:rPr lang="es-ES_tradnl" sz="1400" dirty="0" err="1">
                <a:solidFill>
                  <a:srgbClr val="000000"/>
                </a:solidFill>
              </a:rPr>
              <a:t>notaProblemas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&lt;=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Y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notaProblemas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Y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(</a:t>
            </a:r>
            <a:r>
              <a:rPr lang="es-ES_tradnl" sz="1400" dirty="0" err="1">
                <a:solidFill>
                  <a:srgbClr val="000000"/>
                </a:solidFill>
              </a:rPr>
              <a:t>notaTeorica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&lt;=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Y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notaTeorica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notaFinal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notaPractica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*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0.1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notaProblemas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*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0.5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notaTeorica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*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0.4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"La nota final de "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nombreAlumno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es: "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notaFinal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"Error en las notas ingresadas"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"Ingrese el nombre del alumno </a:t>
            </a:r>
            <a:r>
              <a:rPr lang="es-ES_tradnl" sz="1400" dirty="0" smtClean="0">
                <a:solidFill>
                  <a:srgbClr val="FF0000"/>
                </a:solidFill>
              </a:rPr>
              <a:t>(vacío </a:t>
            </a:r>
            <a:r>
              <a:rPr lang="es-ES_tradnl" sz="1400" dirty="0">
                <a:solidFill>
                  <a:srgbClr val="FF0000"/>
                </a:solidFill>
              </a:rPr>
              <a:t>para cortar)"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nombreAlumno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FinMientras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666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3200" i="1" dirty="0"/>
              <a:t> Calificaciones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79193" y="978820"/>
            <a:ext cx="1360967" cy="106267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94680" y="2095397"/>
            <a:ext cx="75649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/>
              <a:t>Scanner scanner = </a:t>
            </a:r>
            <a:r>
              <a:rPr lang="es-ES_tradnl" sz="1400" dirty="0">
                <a:solidFill>
                  <a:srgbClr val="0000E6"/>
                </a:solidFill>
              </a:rPr>
              <a:t>new</a:t>
            </a:r>
            <a:r>
              <a:rPr lang="es-ES_tradnl" sz="1400" dirty="0"/>
              <a:t> Scanner(</a:t>
            </a:r>
            <a:r>
              <a:rPr lang="es-ES_tradnl" sz="1400" dirty="0" err="1"/>
              <a:t>System.</a:t>
            </a:r>
            <a:r>
              <a:rPr lang="es-ES_tradnl" sz="1400" i="1" dirty="0" err="1">
                <a:solidFill>
                  <a:srgbClr val="009900"/>
                </a:solidFill>
                <a:latin typeface="Monospaced" charset="0"/>
              </a:rPr>
              <a:t>in</a:t>
            </a:r>
            <a:r>
              <a:rPr lang="es-ES_tradnl" sz="1400" dirty="0"/>
              <a:t>); </a:t>
            </a:r>
            <a:endParaRPr lang="es-ES_tradnl" sz="1400" dirty="0" smtClean="0"/>
          </a:p>
          <a:p>
            <a:r>
              <a:rPr lang="es-ES_tradnl" sz="1400" dirty="0" err="1" smtClean="0"/>
              <a:t>String</a:t>
            </a:r>
            <a:r>
              <a:rPr lang="es-ES_tradnl" sz="1400" dirty="0" smtClean="0"/>
              <a:t> </a:t>
            </a:r>
            <a:r>
              <a:rPr lang="es-ES_tradnl" sz="1400" dirty="0" err="1"/>
              <a:t>nombreAlumno</a:t>
            </a:r>
            <a:r>
              <a:rPr lang="es-ES_tradnl" sz="1400" dirty="0"/>
              <a:t>; </a:t>
            </a:r>
            <a:endParaRPr lang="es-ES_tradnl" sz="1400" dirty="0" smtClean="0"/>
          </a:p>
          <a:p>
            <a:r>
              <a:rPr lang="es-ES_tradnl" sz="1400" dirty="0" err="1" smtClean="0">
                <a:solidFill>
                  <a:srgbClr val="0000E6"/>
                </a:solidFill>
              </a:rPr>
              <a:t>float</a:t>
            </a:r>
            <a:r>
              <a:rPr lang="es-ES_tradnl" sz="1400" dirty="0" smtClean="0"/>
              <a:t> </a:t>
            </a:r>
            <a:r>
              <a:rPr lang="es-ES_tradnl" sz="1400" dirty="0" err="1"/>
              <a:t>notaPractica</a:t>
            </a:r>
            <a:r>
              <a:rPr lang="es-ES_tradnl" sz="1400" dirty="0"/>
              <a:t>, </a:t>
            </a:r>
            <a:r>
              <a:rPr lang="es-ES_tradnl" sz="1400" dirty="0" err="1"/>
              <a:t>notaProblemas</a:t>
            </a:r>
            <a:r>
              <a:rPr lang="es-ES_tradnl" sz="1400" dirty="0"/>
              <a:t>, </a:t>
            </a:r>
            <a:r>
              <a:rPr lang="es-ES_tradnl" sz="1400" dirty="0" err="1"/>
              <a:t>notaTeorica</a:t>
            </a:r>
            <a:r>
              <a:rPr lang="es-ES_tradnl" sz="1400" dirty="0"/>
              <a:t>, </a:t>
            </a:r>
            <a:r>
              <a:rPr lang="es-ES_tradnl" sz="1400" dirty="0" err="1"/>
              <a:t>notaFinal</a:t>
            </a:r>
            <a:r>
              <a:rPr lang="es-ES_tradnl" sz="1400" dirty="0"/>
              <a:t>; </a:t>
            </a:r>
            <a:endParaRPr lang="es-ES_tradnl" sz="1400" dirty="0" smtClean="0"/>
          </a:p>
          <a:p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.println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"Ingrese el nombre del alumno </a:t>
            </a:r>
            <a:r>
              <a:rPr lang="es-ES_tradnl" sz="1400" dirty="0" smtClean="0">
                <a:solidFill>
                  <a:srgbClr val="CE7B00"/>
                </a:solidFill>
              </a:rPr>
              <a:t>(vacío </a:t>
            </a:r>
            <a:r>
              <a:rPr lang="es-ES_tradnl" sz="1400" dirty="0">
                <a:solidFill>
                  <a:srgbClr val="CE7B00"/>
                </a:solidFill>
              </a:rPr>
              <a:t>para cortar)"</a:t>
            </a:r>
            <a:r>
              <a:rPr lang="es-ES_tradnl" sz="1400" dirty="0"/>
              <a:t>); </a:t>
            </a:r>
            <a:endParaRPr lang="es-ES_tradnl" sz="1400" dirty="0" smtClean="0"/>
          </a:p>
          <a:p>
            <a:r>
              <a:rPr lang="es-ES_tradnl" sz="1400" dirty="0" err="1" smtClean="0"/>
              <a:t>nombreAlumno</a:t>
            </a:r>
            <a:r>
              <a:rPr lang="es-ES_tradnl" sz="1400" dirty="0" smtClean="0"/>
              <a:t> </a:t>
            </a:r>
            <a:r>
              <a:rPr lang="es-ES_tradnl" sz="1400" dirty="0"/>
              <a:t>= </a:t>
            </a:r>
            <a:r>
              <a:rPr lang="es-ES_tradnl" sz="1400" dirty="0" err="1"/>
              <a:t>scanner.nextLine</a:t>
            </a:r>
            <a:r>
              <a:rPr lang="es-ES_tradnl" sz="1400" dirty="0"/>
              <a:t>(); </a:t>
            </a:r>
            <a:endParaRPr lang="es-ES_tradnl" sz="1400" dirty="0" smtClean="0"/>
          </a:p>
          <a:p>
            <a:r>
              <a:rPr lang="es-ES_tradnl" sz="1400" dirty="0" err="1" smtClean="0">
                <a:solidFill>
                  <a:srgbClr val="0000E6"/>
                </a:solidFill>
              </a:rPr>
              <a:t>while</a:t>
            </a:r>
            <a:r>
              <a:rPr lang="es-ES_tradnl" sz="1400" dirty="0" smtClean="0"/>
              <a:t>(</a:t>
            </a:r>
            <a:r>
              <a:rPr lang="es-ES_tradnl" sz="1400" dirty="0" err="1" smtClean="0"/>
              <a:t>nombreAlumno.isEmpty</a:t>
            </a:r>
            <a:r>
              <a:rPr lang="es-ES_tradnl" sz="1400" dirty="0"/>
              <a:t>() == </a:t>
            </a:r>
            <a:r>
              <a:rPr lang="es-ES_tradnl" sz="1400" dirty="0">
                <a:solidFill>
                  <a:srgbClr val="0000E6"/>
                </a:solidFill>
              </a:rPr>
              <a:t>false</a:t>
            </a:r>
            <a:r>
              <a:rPr lang="es-ES_tradnl" sz="1400" dirty="0"/>
              <a:t>) { </a:t>
            </a:r>
            <a:endParaRPr lang="es-ES_tradnl" sz="1400" dirty="0" smtClean="0"/>
          </a:p>
          <a:p>
            <a:pPr lvl="1"/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"Nota práctica: "</a:t>
            </a:r>
            <a:r>
              <a:rPr lang="es-ES_tradnl" sz="1400" dirty="0"/>
              <a:t>); </a:t>
            </a:r>
            <a:r>
              <a:rPr lang="es-ES_tradnl" sz="1400" dirty="0" err="1" smtClean="0"/>
              <a:t>notaPractica</a:t>
            </a:r>
            <a:r>
              <a:rPr lang="es-ES_tradnl" sz="1400" dirty="0" smtClean="0"/>
              <a:t> </a:t>
            </a:r>
            <a:r>
              <a:rPr lang="es-ES_tradnl" sz="1400" dirty="0"/>
              <a:t>= </a:t>
            </a:r>
            <a:r>
              <a:rPr lang="es-ES_tradnl" sz="1400" dirty="0" err="1"/>
              <a:t>scanner.nextFloat</a:t>
            </a:r>
            <a:r>
              <a:rPr lang="es-ES_tradnl" sz="1400" dirty="0"/>
              <a:t>(); </a:t>
            </a:r>
            <a:endParaRPr lang="es-ES_tradnl" sz="1400" dirty="0" smtClean="0"/>
          </a:p>
          <a:p>
            <a:pPr lvl="1"/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"Nota problemas: "</a:t>
            </a:r>
            <a:r>
              <a:rPr lang="es-ES_tradnl" sz="1400" dirty="0"/>
              <a:t>); </a:t>
            </a:r>
            <a:r>
              <a:rPr lang="es-ES_tradnl" sz="1400" dirty="0" err="1"/>
              <a:t>notaProblemas</a:t>
            </a:r>
            <a:r>
              <a:rPr lang="es-ES_tradnl" sz="1400" dirty="0"/>
              <a:t> = </a:t>
            </a:r>
            <a:r>
              <a:rPr lang="es-ES_tradnl" sz="1400" dirty="0" err="1"/>
              <a:t>scanner.nextFloat</a:t>
            </a:r>
            <a:r>
              <a:rPr lang="es-ES_tradnl" sz="1400" dirty="0"/>
              <a:t>(); </a:t>
            </a:r>
            <a:endParaRPr lang="es-ES_tradnl" sz="1400" dirty="0" smtClean="0"/>
          </a:p>
          <a:p>
            <a:pPr lvl="1"/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"Nota teórica: "</a:t>
            </a:r>
            <a:r>
              <a:rPr lang="es-ES_tradnl" sz="1400" dirty="0"/>
              <a:t>); </a:t>
            </a:r>
            <a:r>
              <a:rPr lang="es-ES_tradnl" sz="1400" dirty="0" err="1"/>
              <a:t>notaTeorica</a:t>
            </a:r>
            <a:r>
              <a:rPr lang="es-ES_tradnl" sz="1400" dirty="0"/>
              <a:t> = </a:t>
            </a:r>
            <a:r>
              <a:rPr lang="es-ES_tradnl" sz="1400" dirty="0" err="1"/>
              <a:t>scanner.nextFloat</a:t>
            </a:r>
            <a:r>
              <a:rPr lang="es-ES_tradnl" sz="1400" dirty="0"/>
              <a:t>(); </a:t>
            </a:r>
            <a:endParaRPr lang="es-ES_tradnl" sz="1400" dirty="0" smtClean="0"/>
          </a:p>
          <a:p>
            <a:pPr lvl="1"/>
            <a:r>
              <a:rPr lang="es-ES_tradnl" sz="1400" dirty="0" err="1" smtClean="0">
                <a:solidFill>
                  <a:srgbClr val="0000E6"/>
                </a:solidFill>
              </a:rPr>
              <a:t>if</a:t>
            </a:r>
            <a:r>
              <a:rPr lang="es-ES_tradnl" sz="1400" dirty="0"/>
              <a:t>((</a:t>
            </a:r>
            <a:r>
              <a:rPr lang="es-ES_tradnl" sz="1400" dirty="0" err="1"/>
              <a:t>notaPractica</a:t>
            </a:r>
            <a:r>
              <a:rPr lang="es-ES_tradnl" sz="1400" dirty="0"/>
              <a:t> &lt;= 10 &amp;&amp; </a:t>
            </a:r>
            <a:r>
              <a:rPr lang="es-ES_tradnl" sz="1400" dirty="0" err="1"/>
              <a:t>notaPractica</a:t>
            </a:r>
            <a:r>
              <a:rPr lang="es-ES_tradnl" sz="1400" dirty="0"/>
              <a:t> &gt;= 0) &amp;&amp; (</a:t>
            </a:r>
            <a:r>
              <a:rPr lang="es-ES_tradnl" sz="1400" dirty="0" err="1"/>
              <a:t>notaProblemas</a:t>
            </a:r>
            <a:r>
              <a:rPr lang="es-ES_tradnl" sz="1400" dirty="0"/>
              <a:t> &lt;= 10 &amp;&amp; </a:t>
            </a:r>
            <a:r>
              <a:rPr lang="es-ES_tradnl" sz="1400" dirty="0" err="1"/>
              <a:t>notaProblemas</a:t>
            </a:r>
            <a:r>
              <a:rPr lang="es-ES_tradnl" sz="1400" dirty="0"/>
              <a:t> &gt;= 0) &amp;&amp; (</a:t>
            </a:r>
            <a:r>
              <a:rPr lang="es-ES_tradnl" sz="1400" dirty="0" err="1"/>
              <a:t>notaTeorica</a:t>
            </a:r>
            <a:r>
              <a:rPr lang="es-ES_tradnl" sz="1400" dirty="0"/>
              <a:t> &lt;= 10 &amp;&amp; </a:t>
            </a:r>
            <a:r>
              <a:rPr lang="es-ES_tradnl" sz="1400" dirty="0" err="1"/>
              <a:t>notaTeorica</a:t>
            </a:r>
            <a:r>
              <a:rPr lang="es-ES_tradnl" sz="1400" dirty="0"/>
              <a:t> &gt;= 0)) { </a:t>
            </a:r>
            <a:endParaRPr lang="es-ES_tradnl" sz="1400" dirty="0" smtClean="0"/>
          </a:p>
          <a:p>
            <a:pPr lvl="2"/>
            <a:r>
              <a:rPr lang="es-ES_tradnl" sz="1400" dirty="0" err="1" smtClean="0"/>
              <a:t>notaFinal</a:t>
            </a:r>
            <a:r>
              <a:rPr lang="es-ES_tradnl" sz="1400" dirty="0" smtClean="0"/>
              <a:t> </a:t>
            </a:r>
            <a:r>
              <a:rPr lang="es-ES_tradnl" sz="1400" dirty="0"/>
              <a:t>= </a:t>
            </a:r>
            <a:r>
              <a:rPr lang="es-ES_tradnl" sz="1400" dirty="0" err="1"/>
              <a:t>notaPractica</a:t>
            </a:r>
            <a:r>
              <a:rPr lang="es-ES_tradnl" sz="1400" dirty="0"/>
              <a:t> * 0.1f + </a:t>
            </a:r>
            <a:r>
              <a:rPr lang="es-ES_tradnl" sz="1400" dirty="0" err="1"/>
              <a:t>notaProblemas</a:t>
            </a:r>
            <a:r>
              <a:rPr lang="es-ES_tradnl" sz="1400" dirty="0"/>
              <a:t> * 0.5f + </a:t>
            </a:r>
            <a:r>
              <a:rPr lang="es-ES_tradnl" sz="1400" dirty="0" err="1"/>
              <a:t>notaTeorica</a:t>
            </a:r>
            <a:r>
              <a:rPr lang="es-ES_tradnl" sz="1400" dirty="0"/>
              <a:t> * 0.4f; </a:t>
            </a:r>
            <a:endParaRPr lang="es-ES_tradnl" sz="1400" dirty="0" smtClean="0"/>
          </a:p>
          <a:p>
            <a:pPr lvl="2"/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"La nota final de "</a:t>
            </a:r>
            <a:r>
              <a:rPr lang="es-ES_tradnl" sz="1400" dirty="0"/>
              <a:t> + </a:t>
            </a:r>
            <a:r>
              <a:rPr lang="es-ES_tradnl" sz="1400" dirty="0" err="1"/>
              <a:t>nombreAlumno</a:t>
            </a:r>
            <a:r>
              <a:rPr lang="es-ES_tradnl" sz="1400" dirty="0"/>
              <a:t> + </a:t>
            </a:r>
            <a:r>
              <a:rPr lang="es-ES_tradnl" sz="1400" dirty="0">
                <a:solidFill>
                  <a:srgbClr val="CE7B00"/>
                </a:solidFill>
              </a:rPr>
              <a:t>" es: "</a:t>
            </a:r>
            <a:r>
              <a:rPr lang="es-ES_tradnl" sz="1400" dirty="0"/>
              <a:t> + </a:t>
            </a:r>
            <a:r>
              <a:rPr lang="es-ES_tradnl" sz="1400" dirty="0" err="1"/>
              <a:t>notaFinal</a:t>
            </a:r>
            <a:r>
              <a:rPr lang="es-ES_tradnl" sz="1400" dirty="0"/>
              <a:t>); </a:t>
            </a:r>
            <a:endParaRPr lang="es-ES_tradnl" sz="1400" dirty="0" smtClean="0"/>
          </a:p>
          <a:p>
            <a:pPr lvl="1"/>
            <a:r>
              <a:rPr lang="es-ES_tradnl" sz="1400" dirty="0" smtClean="0"/>
              <a:t>} </a:t>
            </a:r>
          </a:p>
          <a:p>
            <a:pPr lvl="1"/>
            <a:r>
              <a:rPr lang="es-ES_tradnl" sz="1400" dirty="0" err="1" smtClean="0">
                <a:solidFill>
                  <a:srgbClr val="0000E6"/>
                </a:solidFill>
              </a:rPr>
              <a:t>else</a:t>
            </a:r>
            <a:r>
              <a:rPr lang="es-ES_tradnl" sz="1400" dirty="0" smtClean="0"/>
              <a:t> </a:t>
            </a:r>
            <a:r>
              <a:rPr lang="es-ES_tradnl" sz="1400" dirty="0"/>
              <a:t>{ </a:t>
            </a:r>
            <a:endParaRPr lang="es-ES_tradnl" sz="1400" dirty="0" smtClean="0"/>
          </a:p>
          <a:p>
            <a:pPr lvl="2"/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"Error en las notas ingresadas"</a:t>
            </a:r>
            <a:r>
              <a:rPr lang="es-ES_tradnl" sz="1400" dirty="0"/>
              <a:t>); </a:t>
            </a:r>
            <a:endParaRPr lang="es-ES_tradnl" sz="1400" dirty="0" smtClean="0"/>
          </a:p>
          <a:p>
            <a:pPr lvl="1"/>
            <a:r>
              <a:rPr lang="es-ES_tradnl" sz="1400" dirty="0" smtClean="0"/>
              <a:t>} </a:t>
            </a:r>
          </a:p>
          <a:p>
            <a:pPr lvl="1"/>
            <a:r>
              <a:rPr lang="es-ES_tradnl" sz="1400" dirty="0" err="1" smtClean="0"/>
              <a:t>System.</a:t>
            </a:r>
            <a:r>
              <a:rPr lang="es-ES_tradnl" sz="1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1400" dirty="0" err="1" smtClean="0"/>
              <a:t>.println</a:t>
            </a:r>
            <a:r>
              <a:rPr lang="es-ES_tradnl" sz="1400" dirty="0"/>
              <a:t>(</a:t>
            </a:r>
            <a:r>
              <a:rPr lang="es-ES_tradnl" sz="1400" dirty="0">
                <a:solidFill>
                  <a:srgbClr val="CE7B00"/>
                </a:solidFill>
              </a:rPr>
              <a:t>"Ingrese el nombre del alumno </a:t>
            </a:r>
            <a:r>
              <a:rPr lang="es-ES_tradnl" sz="1400" dirty="0" smtClean="0">
                <a:solidFill>
                  <a:srgbClr val="CE7B00"/>
                </a:solidFill>
              </a:rPr>
              <a:t>(vacío </a:t>
            </a:r>
            <a:r>
              <a:rPr lang="es-ES_tradnl" sz="1400" dirty="0">
                <a:solidFill>
                  <a:srgbClr val="CE7B00"/>
                </a:solidFill>
              </a:rPr>
              <a:t>para cortar)"</a:t>
            </a:r>
            <a:r>
              <a:rPr lang="es-ES_tradnl" sz="1400" dirty="0"/>
              <a:t>); </a:t>
            </a:r>
            <a:endParaRPr lang="es-ES_tradnl" sz="1400" dirty="0" smtClean="0"/>
          </a:p>
          <a:p>
            <a:pPr lvl="1"/>
            <a:r>
              <a:rPr lang="es-ES_tradnl" sz="1400" dirty="0" err="1" smtClean="0"/>
              <a:t>nombreAlumno</a:t>
            </a:r>
            <a:r>
              <a:rPr lang="es-ES_tradnl" sz="1400" dirty="0" smtClean="0"/>
              <a:t> </a:t>
            </a:r>
            <a:r>
              <a:rPr lang="es-ES_tradnl" sz="1400" dirty="0"/>
              <a:t>= </a:t>
            </a:r>
            <a:r>
              <a:rPr lang="es-ES_tradnl" sz="1400" dirty="0" err="1"/>
              <a:t>scanner.nextLine</a:t>
            </a:r>
            <a:r>
              <a:rPr lang="es-ES_tradnl" sz="1400" dirty="0"/>
              <a:t>(); </a:t>
            </a:r>
            <a:endParaRPr lang="es-ES_tradnl" sz="1400" dirty="0" smtClean="0"/>
          </a:p>
          <a:p>
            <a:r>
              <a:rPr lang="es-ES_tradnl" sz="1400" dirty="0" smtClean="0"/>
              <a:t>}</a:t>
            </a:r>
            <a:endParaRPr lang="es-ES_tradnl" sz="14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1285875" y="3144262"/>
            <a:ext cx="2514600" cy="3429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7136574" y="2409944"/>
            <a:ext cx="1714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No se puede usar == con </a:t>
            </a:r>
            <a:r>
              <a:rPr lang="es-ES_tradnl" sz="1600" dirty="0" err="1" smtClean="0"/>
              <a:t>String</a:t>
            </a:r>
            <a:endParaRPr lang="es-ES_tradnl" sz="1600" dirty="0" smtClean="0"/>
          </a:p>
          <a:p>
            <a:pPr algn="just"/>
            <a:r>
              <a:rPr lang="es-ES_tradnl" sz="1600" dirty="0" smtClean="0"/>
              <a:t>Para verificar vacío, se usa “</a:t>
            </a:r>
            <a:r>
              <a:rPr lang="es-ES_tradnl" sz="1600" dirty="0" err="1" smtClean="0"/>
              <a:t>isEmpty</a:t>
            </a:r>
            <a:r>
              <a:rPr lang="es-ES_tradnl" sz="1600" dirty="0" smtClean="0"/>
              <a:t>()”</a:t>
            </a:r>
          </a:p>
        </p:txBody>
      </p:sp>
      <p:cxnSp>
        <p:nvCxnSpPr>
          <p:cNvPr id="11" name="Conector recto de flecha 10"/>
          <p:cNvCxnSpPr>
            <a:stCxn id="10" idx="1"/>
            <a:endCxn id="9" idx="3"/>
          </p:cNvCxnSpPr>
          <p:nvPr/>
        </p:nvCxnSpPr>
        <p:spPr>
          <a:xfrm flipH="1">
            <a:off x="3800475" y="3071664"/>
            <a:ext cx="3336099" cy="2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redondeado 14"/>
          <p:cNvSpPr/>
          <p:nvPr/>
        </p:nvSpPr>
        <p:spPr>
          <a:xfrm>
            <a:off x="1285874" y="4004969"/>
            <a:ext cx="6958013" cy="506139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7315199" y="5167896"/>
            <a:ext cx="1724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Los operadores lógicos “Y” y “O” son reemplazados por &amp;&amp; y ||</a:t>
            </a:r>
          </a:p>
        </p:txBody>
      </p:sp>
      <p:cxnSp>
        <p:nvCxnSpPr>
          <p:cNvPr id="17" name="Conector recto de flecha 16"/>
          <p:cNvCxnSpPr>
            <a:stCxn id="16" idx="0"/>
          </p:cNvCxnSpPr>
          <p:nvPr/>
        </p:nvCxnSpPr>
        <p:spPr>
          <a:xfrm flipH="1" flipV="1">
            <a:off x="7679194" y="4511108"/>
            <a:ext cx="498486" cy="656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Suma entre Números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223" y="3558580"/>
            <a:ext cx="2245127" cy="2616734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152400" y="2060284"/>
            <a:ext cx="8827200" cy="19736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algn="just"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pida al usuario dos números enteros, y luego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retorne la 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 de todos los números que están entre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ellos</a:t>
            </a:r>
          </a:p>
          <a:p>
            <a:pPr algn="just">
              <a:lnSpc>
                <a:spcPct val="100000"/>
              </a:lnSpc>
            </a:pP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 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ejemplo, si los números son 2 y 7, debe entregar como resultado  2 + 3 + 4 + 5 + 6 + 7 =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27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268081" y="4547411"/>
            <a:ext cx="1858203" cy="103356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59040" rIns="59040" bIns="59040" anchor="ctr"/>
          <a:lstStyle/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400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es 27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617531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AR" sz="2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Recuerda </a:t>
            </a:r>
            <a:r>
              <a:rPr lang="es-AR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plantear el Pseudocódigo, el Diagrama de Flujo y las Pruebas de </a:t>
            </a:r>
            <a:r>
              <a:rPr lang="es-AR" sz="2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Escritorio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685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/>
              <a:t>Suma entre Números (</a:t>
            </a:r>
            <a:r>
              <a:rPr lang="es-ES_tradnl" sz="2800" i="1" dirty="0" err="1"/>
              <a:t>PSeInt</a:t>
            </a:r>
            <a:r>
              <a:rPr lang="es-ES_tradnl" sz="2800" i="1" dirty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1" y="900000"/>
            <a:ext cx="1204856" cy="140428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33377" y="2304280"/>
            <a:ext cx="66772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num1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num2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actual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'Ingrese el primer </a:t>
            </a:r>
            <a:r>
              <a:rPr lang="es-ES_tradnl" sz="2400" dirty="0" smtClean="0">
                <a:solidFill>
                  <a:srgbClr val="FF0000"/>
                </a:solidFill>
              </a:rPr>
              <a:t>número</a:t>
            </a:r>
            <a:r>
              <a:rPr lang="es-ES_tradnl" sz="2400" dirty="0">
                <a:solidFill>
                  <a:srgbClr val="FF0000"/>
                </a:solidFill>
              </a:rPr>
              <a:t>: '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num1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'Ingrese el segundo </a:t>
            </a:r>
            <a:r>
              <a:rPr lang="es-ES_tradnl" sz="2400" dirty="0" smtClean="0">
                <a:solidFill>
                  <a:srgbClr val="FF0000"/>
                </a:solidFill>
              </a:rPr>
              <a:t>número: </a:t>
            </a:r>
            <a:r>
              <a:rPr lang="es-ES_tradnl" sz="2400" dirty="0">
                <a:solidFill>
                  <a:srgbClr val="FF0000"/>
                </a:solidFill>
              </a:rPr>
              <a:t>'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num2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actual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num1 </a:t>
            </a:r>
            <a:r>
              <a:rPr lang="es-ES_tradnl" sz="2400" b="1" dirty="0" smtClean="0">
                <a:solidFill>
                  <a:srgbClr val="000080"/>
                </a:solidFill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num2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actual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suma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256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/>
              <a:t>Suma entre Números </a:t>
            </a:r>
            <a:r>
              <a:rPr lang="es-ES_tradnl" sz="2800" i="1" dirty="0" smtClean="0"/>
              <a:t>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1" y="900000"/>
            <a:ext cx="1204856" cy="140428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64393" y="2639709"/>
            <a:ext cx="74152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Scanner scanner = </a:t>
            </a:r>
            <a:r>
              <a:rPr lang="es-ES_tradnl" sz="2400" dirty="0">
                <a:solidFill>
                  <a:srgbClr val="0000E6"/>
                </a:solidFill>
              </a:rPr>
              <a:t>new</a:t>
            </a:r>
            <a:r>
              <a:rPr lang="es-ES_tradnl" sz="2400" dirty="0"/>
              <a:t> Scanner(</a:t>
            </a:r>
            <a:r>
              <a:rPr lang="es-ES_tradnl" sz="2400" dirty="0" err="1"/>
              <a:t>System.</a:t>
            </a:r>
            <a:r>
              <a:rPr lang="es-ES_tradnl" sz="2400" i="1" dirty="0" err="1">
                <a:solidFill>
                  <a:srgbClr val="009900"/>
                </a:solidFill>
                <a:latin typeface="Monospaced" charset="0"/>
              </a:rPr>
              <a:t>in</a:t>
            </a:r>
            <a:r>
              <a:rPr lang="es-ES_tradnl" sz="2400" dirty="0"/>
              <a:t>); </a:t>
            </a:r>
            <a:endParaRPr lang="es-ES_tradnl" sz="2400" dirty="0" smtClean="0"/>
          </a:p>
          <a:p>
            <a:r>
              <a:rPr lang="es-ES_tradnl" sz="2400" dirty="0" err="1" smtClean="0"/>
              <a:t>System.</a:t>
            </a:r>
            <a:r>
              <a:rPr lang="es-ES_tradnl" sz="2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400" dirty="0" err="1" smtClean="0"/>
              <a:t>.println</a:t>
            </a:r>
            <a:r>
              <a:rPr lang="es-ES_tradnl" sz="2400" dirty="0"/>
              <a:t>(</a:t>
            </a:r>
            <a:r>
              <a:rPr lang="es-ES_tradnl" sz="2400" dirty="0">
                <a:solidFill>
                  <a:srgbClr val="CE7B00"/>
                </a:solidFill>
              </a:rPr>
              <a:t>"Ingrese el primer número: "</a:t>
            </a:r>
            <a:r>
              <a:rPr lang="es-ES_tradnl" sz="2400" dirty="0"/>
              <a:t>); </a:t>
            </a:r>
            <a:endParaRPr lang="es-ES_tradnl" sz="2400" dirty="0" smtClean="0"/>
          </a:p>
          <a:p>
            <a:r>
              <a:rPr lang="es-ES_tradnl" sz="2400" dirty="0" err="1" smtClean="0">
                <a:solidFill>
                  <a:srgbClr val="0000E6"/>
                </a:solidFill>
              </a:rPr>
              <a:t>int</a:t>
            </a:r>
            <a:r>
              <a:rPr lang="es-ES_tradnl" sz="2400" dirty="0" smtClean="0"/>
              <a:t> </a:t>
            </a:r>
            <a:r>
              <a:rPr lang="es-ES_tradnl" sz="2400" dirty="0"/>
              <a:t>num1 = </a:t>
            </a:r>
            <a:r>
              <a:rPr lang="es-ES_tradnl" sz="2400" dirty="0" err="1"/>
              <a:t>scanner.nextInt</a:t>
            </a:r>
            <a:r>
              <a:rPr lang="es-ES_tradnl" sz="2400" dirty="0"/>
              <a:t>(); </a:t>
            </a:r>
            <a:endParaRPr lang="es-ES_tradnl" sz="2400" dirty="0" smtClean="0"/>
          </a:p>
          <a:p>
            <a:r>
              <a:rPr lang="es-ES_tradnl" sz="2400" dirty="0" err="1" smtClean="0"/>
              <a:t>System.</a:t>
            </a:r>
            <a:r>
              <a:rPr lang="es-ES_tradnl" sz="2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400" dirty="0" err="1" smtClean="0"/>
              <a:t>.println</a:t>
            </a:r>
            <a:r>
              <a:rPr lang="es-ES_tradnl" sz="2400" dirty="0"/>
              <a:t>(</a:t>
            </a:r>
            <a:r>
              <a:rPr lang="es-ES_tradnl" sz="2400" dirty="0">
                <a:solidFill>
                  <a:srgbClr val="CE7B00"/>
                </a:solidFill>
              </a:rPr>
              <a:t>"Ingrese el segundo número: "</a:t>
            </a:r>
            <a:r>
              <a:rPr lang="es-ES_tradnl" sz="2400" dirty="0"/>
              <a:t>); </a:t>
            </a:r>
            <a:endParaRPr lang="es-ES_tradnl" sz="2400" dirty="0" smtClean="0"/>
          </a:p>
          <a:p>
            <a:r>
              <a:rPr lang="es-ES_tradnl" sz="2400" dirty="0" err="1" smtClean="0">
                <a:solidFill>
                  <a:srgbClr val="0000E6"/>
                </a:solidFill>
              </a:rPr>
              <a:t>int</a:t>
            </a:r>
            <a:r>
              <a:rPr lang="es-ES_tradnl" sz="2400" dirty="0" smtClean="0"/>
              <a:t> </a:t>
            </a:r>
            <a:r>
              <a:rPr lang="es-ES_tradnl" sz="2400" dirty="0"/>
              <a:t>num2 = </a:t>
            </a:r>
            <a:r>
              <a:rPr lang="es-ES_tradnl" sz="2400" dirty="0" err="1"/>
              <a:t>scanner.nextInt</a:t>
            </a:r>
            <a:r>
              <a:rPr lang="es-ES_tradnl" sz="2400" dirty="0"/>
              <a:t>(); </a:t>
            </a:r>
            <a:endParaRPr lang="es-ES_tradnl" sz="2400" dirty="0" smtClean="0"/>
          </a:p>
          <a:p>
            <a:r>
              <a:rPr lang="es-ES_tradnl" sz="2400" dirty="0" err="1" smtClean="0">
                <a:solidFill>
                  <a:srgbClr val="0000E6"/>
                </a:solidFill>
              </a:rPr>
              <a:t>int</a:t>
            </a:r>
            <a:r>
              <a:rPr lang="es-ES_tradnl" sz="2400" dirty="0" smtClean="0"/>
              <a:t> </a:t>
            </a:r>
            <a:r>
              <a:rPr lang="es-ES_tradnl" sz="2400" dirty="0"/>
              <a:t>suma = 0; </a:t>
            </a:r>
            <a:endParaRPr lang="es-ES_tradnl" sz="2400" dirty="0" smtClean="0"/>
          </a:p>
          <a:p>
            <a:r>
              <a:rPr lang="es-ES_tradnl" sz="2400" dirty="0" err="1" smtClean="0">
                <a:solidFill>
                  <a:srgbClr val="0000E6"/>
                </a:solidFill>
              </a:rPr>
              <a:t>for</a:t>
            </a:r>
            <a:r>
              <a:rPr lang="es-ES_tradnl" sz="2400" dirty="0" smtClean="0"/>
              <a:t>(</a:t>
            </a:r>
            <a:r>
              <a:rPr lang="es-ES_tradnl" sz="2400" dirty="0" err="1" smtClean="0">
                <a:solidFill>
                  <a:srgbClr val="0000E6"/>
                </a:solidFill>
              </a:rPr>
              <a:t>int</a:t>
            </a:r>
            <a:r>
              <a:rPr lang="es-ES_tradnl" sz="2400" dirty="0" smtClean="0"/>
              <a:t> </a:t>
            </a:r>
            <a:r>
              <a:rPr lang="es-ES_tradnl" sz="2400" dirty="0"/>
              <a:t>i = num1; i &lt;= num2; i</a:t>
            </a:r>
            <a:r>
              <a:rPr lang="es-ES_tradnl" sz="2400" dirty="0" smtClean="0"/>
              <a:t>++)</a:t>
            </a:r>
          </a:p>
          <a:p>
            <a:pPr lvl="1"/>
            <a:r>
              <a:rPr lang="es-ES_tradnl" sz="2400" dirty="0" smtClean="0"/>
              <a:t>suma </a:t>
            </a:r>
            <a:r>
              <a:rPr lang="es-ES_tradnl" sz="2400" dirty="0"/>
              <a:t>+= i; </a:t>
            </a:r>
            <a:endParaRPr lang="es-ES_tradnl" sz="2400" dirty="0" smtClean="0"/>
          </a:p>
          <a:p>
            <a:r>
              <a:rPr lang="es-ES_tradnl" sz="2400" dirty="0" err="1" smtClean="0"/>
              <a:t>System.</a:t>
            </a:r>
            <a:r>
              <a:rPr lang="es-ES_tradnl" sz="24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400" dirty="0" err="1" smtClean="0"/>
              <a:t>.println</a:t>
            </a:r>
            <a:r>
              <a:rPr lang="es-ES_tradnl" sz="2400" dirty="0"/>
              <a:t>(</a:t>
            </a:r>
            <a:r>
              <a:rPr lang="es-ES_tradnl" sz="2400" dirty="0">
                <a:solidFill>
                  <a:srgbClr val="CE7B00"/>
                </a:solidFill>
              </a:rPr>
              <a:t>"El resultado de la suma es: "</a:t>
            </a:r>
            <a:r>
              <a:rPr lang="es-ES_tradnl" sz="2400" dirty="0"/>
              <a:t> + suma);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1257300" y="5272088"/>
            <a:ext cx="1528763" cy="3429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>
            <a:off x="2971800" y="4929188"/>
            <a:ext cx="1343026" cy="3429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4386259" y="4929188"/>
            <a:ext cx="392907" cy="3429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5583599" y="5157790"/>
            <a:ext cx="351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Se utiliza el operado “+=” para agregar el valor de i a </a:t>
            </a:r>
            <a:r>
              <a:rPr lang="es-ES_tradnl" sz="1600" smtClean="0"/>
              <a:t>lo contenido por suma</a:t>
            </a:r>
            <a:endParaRPr lang="es-ES_tradnl" sz="16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810182" y="4145247"/>
            <a:ext cx="304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Se usa el valor menor e igual (&lt;=) para que </a:t>
            </a:r>
            <a:r>
              <a:rPr lang="es-ES_tradnl" sz="1600" smtClean="0"/>
              <a:t>i alcance el valor num2</a:t>
            </a:r>
            <a:endParaRPr lang="es-ES_tradnl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589438" y="4741548"/>
            <a:ext cx="299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smtClean="0"/>
              <a:t>i++ equivale a i = i + 1</a:t>
            </a:r>
            <a:endParaRPr lang="es-ES_tradnl" sz="1600" dirty="0"/>
          </a:p>
        </p:txBody>
      </p:sp>
      <p:cxnSp>
        <p:nvCxnSpPr>
          <p:cNvPr id="8" name="Conector recto de flecha 7"/>
          <p:cNvCxnSpPr>
            <a:stCxn id="14" idx="1"/>
            <a:endCxn id="9" idx="0"/>
          </p:cNvCxnSpPr>
          <p:nvPr/>
        </p:nvCxnSpPr>
        <p:spPr>
          <a:xfrm flipH="1">
            <a:off x="3643313" y="4437635"/>
            <a:ext cx="1166869" cy="49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5" idx="1"/>
            <a:endCxn id="12" idx="3"/>
          </p:cNvCxnSpPr>
          <p:nvPr/>
        </p:nvCxnSpPr>
        <p:spPr>
          <a:xfrm flipH="1">
            <a:off x="4779166" y="4910825"/>
            <a:ext cx="810272" cy="18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1"/>
            <a:endCxn id="6" idx="3"/>
          </p:cNvCxnSpPr>
          <p:nvPr/>
        </p:nvCxnSpPr>
        <p:spPr>
          <a:xfrm flipH="1" flipV="1">
            <a:off x="2786063" y="5443538"/>
            <a:ext cx="2797536" cy="6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6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</a:t>
            </a:r>
            <a:endParaRPr lang="es-ES_tradnl" dirty="0"/>
          </a:p>
        </p:txBody>
      </p:sp>
      <p:sp>
        <p:nvSpPr>
          <p:cNvPr id="8" name="Marcador de conteni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dirty="0" smtClean="0"/>
              <a:t>Desarrollar un programa que permita ordenar un arreglo “a” de tamaño “n” sin modificarlo, es decir, sin hacer los intercambios sobre la estructura “a”</a:t>
            </a:r>
          </a:p>
          <a:p>
            <a:r>
              <a:rPr lang="es-ES_tradnl" sz="2000" dirty="0" smtClean="0"/>
              <a:t>Utilizar un arreglo auxiliar “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” cargado con los índices del arreglo “a” (de 0 a n)</a:t>
            </a:r>
          </a:p>
          <a:p>
            <a:r>
              <a:rPr lang="es-ES_tradnl" sz="2000" dirty="0" smtClean="0"/>
              <a:t>El ordenamiento tiene que hacerse mirando los valores de “a” pero haciendo los intercambios en “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”</a:t>
            </a:r>
          </a:p>
          <a:p>
            <a:r>
              <a:rPr lang="es-ES_tradnl" sz="2000" dirty="0" smtClean="0"/>
              <a:t>Crear un método que permita imprimir ordenado que reciba como parámetros “a”, “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” y “n”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182" y="2120315"/>
            <a:ext cx="1685786" cy="1571618"/>
          </a:xfrm>
          <a:prstGeom prst="rect">
            <a:avLst/>
          </a:prstGeom>
        </p:spPr>
      </p:pic>
      <p:sp>
        <p:nvSpPr>
          <p:cNvPr id="12" name="Marcador de pie de página 3"/>
          <p:cNvSpPr txBox="1">
            <a:spLocks/>
          </p:cNvSpPr>
          <p:nvPr/>
        </p:nvSpPr>
        <p:spPr>
          <a:xfrm>
            <a:off x="3028950" y="6163916"/>
            <a:ext cx="3086100" cy="365125"/>
          </a:xfrm>
          <a:prstGeom prst="rect">
            <a:avLst/>
          </a:prstGeom>
        </p:spPr>
        <p:txBody>
          <a:bodyPr anchor="ctr"/>
          <a:lstStyle>
            <a:defPPr>
              <a:defRPr lang="es-ES_tradnl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Programa 111Mil</a:t>
            </a:r>
            <a:endParaRPr lang="es-ES_tradnl" dirty="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/>
          </p:nvPr>
        </p:nvGraphicFramePr>
        <p:xfrm>
          <a:off x="1544320" y="5103624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/>
          </p:nvPr>
        </p:nvGraphicFramePr>
        <p:xfrm>
          <a:off x="1544320" y="5679728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/>
          </p:nvPr>
        </p:nvGraphicFramePr>
        <p:xfrm>
          <a:off x="5534660" y="5103624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/>
          </p:nvPr>
        </p:nvGraphicFramePr>
        <p:xfrm>
          <a:off x="5534660" y="5679728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Marcador de contenido 2"/>
          <p:cNvSpPr txBox="1">
            <a:spLocks/>
          </p:cNvSpPr>
          <p:nvPr/>
        </p:nvSpPr>
        <p:spPr>
          <a:xfrm>
            <a:off x="690245" y="5115402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690245" y="5708206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7678420" y="5708206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7678420" y="5127180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21" name="Flecha derecha 20"/>
          <p:cNvSpPr/>
          <p:nvPr/>
        </p:nvSpPr>
        <p:spPr>
          <a:xfrm>
            <a:off x="4062730" y="5115402"/>
            <a:ext cx="1097280" cy="94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Marcador de contenido 2"/>
          <p:cNvSpPr txBox="1">
            <a:spLocks/>
          </p:cNvSpPr>
          <p:nvPr/>
        </p:nvSpPr>
        <p:spPr>
          <a:xfrm>
            <a:off x="4124325" y="5415232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ordenar</a:t>
            </a:r>
            <a:endParaRPr lang="es-ES_tradnl" sz="2000" dirty="0" smtClean="0"/>
          </a:p>
        </p:txBody>
      </p:sp>
      <p:sp>
        <p:nvSpPr>
          <p:cNvPr id="23" name="Marcador de contenido 2"/>
          <p:cNvSpPr txBox="1">
            <a:spLocks/>
          </p:cNvSpPr>
          <p:nvPr/>
        </p:nvSpPr>
        <p:spPr>
          <a:xfrm>
            <a:off x="1718310" y="6119464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a[0]=a[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[0]]=12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a[4]=a[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[4]]=4</a:t>
            </a:r>
            <a:endParaRPr lang="es-ES_tradnl" sz="2000" dirty="0"/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5629910" y="6119463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[0]]=a[1]=3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[4]]=a[2]=27</a:t>
            </a:r>
            <a:endParaRPr lang="es-ES_tradnl" sz="2000" dirty="0"/>
          </a:p>
        </p:txBody>
      </p:sp>
      <p:sp>
        <p:nvSpPr>
          <p:cNvPr id="25" name="Marcador de contenido 2"/>
          <p:cNvSpPr txBox="1">
            <a:spLocks/>
          </p:cNvSpPr>
          <p:nvPr/>
        </p:nvSpPr>
        <p:spPr>
          <a:xfrm>
            <a:off x="3674110" y="6132162"/>
            <a:ext cx="1795780" cy="5461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mínimo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máximo</a:t>
            </a:r>
            <a:endParaRPr lang="es-ES_tradnl" sz="2000" dirty="0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4988560" y="6405212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3514090" y="6392513"/>
            <a:ext cx="5486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5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2353969"/>
            <a:ext cx="1993900" cy="19939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3100" i="1" dirty="0"/>
              <a:t>Selección (</a:t>
            </a:r>
            <a:r>
              <a:rPr lang="es-ES_tradnl" sz="3100" i="1" dirty="0" err="1"/>
              <a:t>selection-sort</a:t>
            </a:r>
            <a:r>
              <a:rPr lang="es-ES_tradnl" sz="3100" i="1" dirty="0"/>
              <a:t>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5740" y="2160000"/>
            <a:ext cx="7178040" cy="4351338"/>
          </a:xfrm>
        </p:spPr>
        <p:txBody>
          <a:bodyPr anchor="ctr">
            <a:normAutofit/>
          </a:bodyPr>
          <a:lstStyle/>
          <a:p>
            <a:pPr marL="225425" lvl="1" indent="-225425"/>
            <a:r>
              <a:rPr lang="es-ES_tradnl" dirty="0"/>
              <a:t>Permite </a:t>
            </a:r>
            <a:r>
              <a:rPr lang="es-ES_tradnl" b="1" dirty="0"/>
              <a:t>ordenar</a:t>
            </a:r>
            <a:r>
              <a:rPr lang="es-ES_tradnl" dirty="0"/>
              <a:t> un estructura de forma </a:t>
            </a:r>
            <a:r>
              <a:rPr lang="es-ES_tradnl" b="1" dirty="0"/>
              <a:t>natural</a:t>
            </a:r>
          </a:p>
          <a:p>
            <a:pPr marL="225425" lvl="1" indent="-225425"/>
            <a:r>
              <a:rPr lang="es-ES_tradnl" dirty="0"/>
              <a:t>Funciona </a:t>
            </a:r>
            <a:r>
              <a:rPr lang="es-ES_tradnl" b="1" dirty="0"/>
              <a:t>buscando</a:t>
            </a:r>
            <a:r>
              <a:rPr lang="es-ES_tradnl" dirty="0"/>
              <a:t> el elemento que corresponde en una ubicación y moviéndolo al </a:t>
            </a:r>
            <a:r>
              <a:rPr lang="es-ES_tradnl" b="1" dirty="0"/>
              <a:t>lugar correcto </a:t>
            </a:r>
            <a:r>
              <a:rPr lang="es-ES_tradnl" dirty="0"/>
              <a:t>(es decir, ordenado)</a:t>
            </a:r>
          </a:p>
          <a:p>
            <a:pPr marL="225425" lvl="1" indent="-225425"/>
            <a:r>
              <a:rPr lang="es-ES_tradnl" dirty="0"/>
              <a:t>Ejemplo para orden ascendente:</a:t>
            </a:r>
          </a:p>
          <a:p>
            <a:pPr marL="682625" lvl="3" indent="-225425"/>
            <a:r>
              <a:rPr lang="es-ES_tradnl" dirty="0"/>
              <a:t>se localiza </a:t>
            </a:r>
            <a:r>
              <a:rPr lang="es-ES_tradnl" dirty="0" smtClean="0"/>
              <a:t>el mínimo de </a:t>
            </a:r>
            <a:r>
              <a:rPr lang="es-ES_tradnl" dirty="0"/>
              <a:t>un arreglo y se lo coloca en el primer lugar</a:t>
            </a:r>
          </a:p>
          <a:p>
            <a:pPr marL="682625" lvl="3" indent="-225425"/>
            <a:r>
              <a:rPr lang="es-ES_tradnl" dirty="0"/>
              <a:t>se localiza el segundo mínimo y se lo coloca en el segundo,</a:t>
            </a:r>
          </a:p>
          <a:p>
            <a:pPr marL="682625" lvl="3" indent="-225425"/>
            <a:r>
              <a:rPr lang="es-ES_tradnl" dirty="0"/>
              <a:t>y así hasta que no queden elementos que colocar</a:t>
            </a:r>
          </a:p>
          <a:p>
            <a:pPr marL="225425" lvl="1" indent="-225425"/>
            <a:r>
              <a:rPr lang="es-ES_tradnl" dirty="0"/>
              <a:t>Es </a:t>
            </a:r>
            <a:r>
              <a:rPr lang="es-ES_tradnl" b="1" dirty="0"/>
              <a:t>ligeramente mejor </a:t>
            </a:r>
            <a:r>
              <a:rPr lang="es-ES_tradnl" dirty="0"/>
              <a:t>que “burbuja” porque </a:t>
            </a:r>
            <a:r>
              <a:rPr lang="es-ES_tradnl" b="1" dirty="0"/>
              <a:t>intercambia menos </a:t>
            </a:r>
            <a:r>
              <a:rPr lang="es-ES_tradnl" dirty="0"/>
              <a:t>valores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51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</a:t>
            </a:r>
            <a:r>
              <a:rPr lang="es-ES_tradnl" sz="2800" i="1" dirty="0">
                <a:solidFill>
                  <a:prstClr val="black"/>
                </a:solidFill>
              </a:rPr>
              <a:t> (</a:t>
            </a:r>
            <a:r>
              <a:rPr lang="es-ES_tradnl" sz="2800" i="1" dirty="0" err="1">
                <a:solidFill>
                  <a:prstClr val="black"/>
                </a:solidFill>
              </a:rPr>
              <a:t>PSeInt</a:t>
            </a:r>
            <a:r>
              <a:rPr lang="es-ES_tradnl" sz="2800" i="1" dirty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23356" y="3364677"/>
            <a:ext cx="62972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cargar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numAzar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Hacer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 smtClean="0">
                <a:solidFill>
                  <a:srgbClr val="000000"/>
                </a:solidFill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80"/>
                </a:solidFill>
              </a:rPr>
              <a:t>Azar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 err="1">
                <a:solidFill>
                  <a:srgbClr val="000000"/>
                </a:solidFill>
              </a:rPr>
              <a:t>numAzar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160000"/>
            <a:ext cx="7886700" cy="120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Completa un arreglo “a” de valores enteros al azar cuyo rango es entre 0 y el valor “</a:t>
            </a:r>
            <a:r>
              <a:rPr lang="es-ES_tradnl" sz="2400" dirty="0" err="1" smtClean="0"/>
              <a:t>numAzar</a:t>
            </a:r>
            <a:r>
              <a:rPr lang="es-ES_tradnl" sz="2400" dirty="0" smtClean="0"/>
              <a:t>” ingresado como parámetro (menos 1)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73171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160000"/>
            <a:ext cx="7886700" cy="120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Completa un arreglo “a” de valores enteros al azar cuyo rango es entre 0 y el valor “</a:t>
            </a:r>
            <a:r>
              <a:rPr lang="es-ES_tradnl" sz="2400" dirty="0" err="1" smtClean="0"/>
              <a:t>numAzar</a:t>
            </a:r>
            <a:r>
              <a:rPr lang="es-ES_tradnl" sz="2400" dirty="0" smtClean="0"/>
              <a:t>” ingresado como parámetro (menos 1)</a:t>
            </a:r>
            <a:endParaRPr lang="es-ES_tradnl" sz="2400" dirty="0"/>
          </a:p>
        </p:txBody>
      </p:sp>
      <p:sp>
        <p:nvSpPr>
          <p:cNvPr id="9" name="Rectángulo 8"/>
          <p:cNvSpPr/>
          <p:nvPr/>
        </p:nvSpPr>
        <p:spPr>
          <a:xfrm>
            <a:off x="1139012" y="3732603"/>
            <a:ext cx="6865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 err="1">
                <a:solidFill>
                  <a:srgbClr val="0000E6"/>
                </a:solidFill>
              </a:rPr>
              <a:t>public</a:t>
            </a:r>
            <a:r>
              <a:rPr lang="es-ES_tradnl" sz="2800" dirty="0"/>
              <a:t> </a:t>
            </a:r>
            <a:r>
              <a:rPr lang="es-ES_tradnl" sz="2800" dirty="0" err="1">
                <a:solidFill>
                  <a:srgbClr val="0000E6"/>
                </a:solidFill>
              </a:rPr>
              <a:t>void</a:t>
            </a:r>
            <a:r>
              <a:rPr lang="es-ES_tradnl" sz="2800" dirty="0"/>
              <a:t> </a:t>
            </a:r>
            <a:r>
              <a:rPr lang="es-ES_tradnl" sz="2800" b="1" dirty="0">
                <a:latin typeface="Monospaced" charset="0"/>
              </a:rPr>
              <a:t>cargar</a:t>
            </a:r>
            <a:r>
              <a:rPr lang="es-ES_tradnl" sz="2800" dirty="0"/>
              <a:t>(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a, 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 </a:t>
            </a:r>
            <a:r>
              <a:rPr lang="es-ES_tradnl" sz="2800" dirty="0" err="1"/>
              <a:t>numAzar</a:t>
            </a:r>
            <a:r>
              <a:rPr lang="es-ES_tradnl" sz="2800" dirty="0"/>
              <a:t>) { </a:t>
            </a:r>
            <a:endParaRPr lang="es-ES_tradnl" sz="2800" dirty="0" smtClean="0"/>
          </a:p>
          <a:p>
            <a:pPr lvl="1"/>
            <a:r>
              <a:rPr lang="es-ES_tradnl" sz="2800" dirty="0" err="1" smtClean="0">
                <a:solidFill>
                  <a:srgbClr val="0000E6"/>
                </a:solidFill>
              </a:rPr>
              <a:t>for</a:t>
            </a:r>
            <a:r>
              <a:rPr lang="es-ES_tradnl" sz="2800" dirty="0" smtClean="0"/>
              <a:t>(</a:t>
            </a:r>
            <a:r>
              <a:rPr lang="es-ES_tradnl" sz="2800" dirty="0" err="1" smtClean="0">
                <a:solidFill>
                  <a:srgbClr val="0000E6"/>
                </a:solidFill>
              </a:rPr>
              <a:t>int</a:t>
            </a:r>
            <a:r>
              <a:rPr lang="es-ES_tradnl" sz="2800" dirty="0" smtClean="0"/>
              <a:t> </a:t>
            </a:r>
            <a:r>
              <a:rPr lang="es-ES_tradnl" sz="2800" dirty="0"/>
              <a:t>i = 0; i &lt; </a:t>
            </a:r>
            <a:r>
              <a:rPr lang="es-ES_tradnl" sz="2800" dirty="0" err="1"/>
              <a:t>a.</a:t>
            </a:r>
            <a:r>
              <a:rPr lang="es-ES_tradnl" sz="2800" dirty="0" err="1">
                <a:solidFill>
                  <a:srgbClr val="009900"/>
                </a:solidFill>
              </a:rPr>
              <a:t>length</a:t>
            </a:r>
            <a:r>
              <a:rPr lang="es-ES_tradnl" sz="2800" dirty="0"/>
              <a:t>; i++) </a:t>
            </a:r>
            <a:endParaRPr lang="es-ES_tradnl" sz="2800" dirty="0" smtClean="0"/>
          </a:p>
          <a:p>
            <a:pPr lvl="2"/>
            <a:r>
              <a:rPr lang="es-ES_tradnl" sz="2800" dirty="0" smtClean="0"/>
              <a:t>a[i</a:t>
            </a:r>
            <a:r>
              <a:rPr lang="es-ES_tradnl" sz="2800" dirty="0"/>
              <a:t>] = (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) (</a:t>
            </a:r>
            <a:r>
              <a:rPr lang="es-ES_tradnl" sz="2800" dirty="0" err="1"/>
              <a:t>Math.</a:t>
            </a:r>
            <a:r>
              <a:rPr lang="es-ES_tradnl" sz="2800" i="1" dirty="0" err="1">
                <a:latin typeface="Monospaced" charset="0"/>
              </a:rPr>
              <a:t>random</a:t>
            </a:r>
            <a:r>
              <a:rPr lang="es-ES_tradnl" sz="2800" dirty="0"/>
              <a:t>() * </a:t>
            </a:r>
            <a:r>
              <a:rPr lang="es-ES_tradnl" sz="2800" dirty="0" err="1"/>
              <a:t>numAzar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r>
              <a:rPr lang="es-ES_tradnl" sz="2800" dirty="0" smtClean="0"/>
              <a:t>} </a:t>
            </a:r>
            <a:endParaRPr lang="es-ES_tradnl" sz="2800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800475" y="4235180"/>
            <a:ext cx="1343024" cy="39397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5320706" y="2934354"/>
            <a:ext cx="353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Los arreglos tienen un atributo que almacena su tamaño, evitando tener que pasarlo como parámetro</a:t>
            </a:r>
            <a:endParaRPr lang="es-ES_tradnl" sz="1600" dirty="0"/>
          </a:p>
        </p:txBody>
      </p:sp>
      <p:cxnSp>
        <p:nvCxnSpPr>
          <p:cNvPr id="12" name="Conector recto de flecha 11"/>
          <p:cNvCxnSpPr>
            <a:stCxn id="11" idx="1"/>
            <a:endCxn id="10" idx="0"/>
          </p:cNvCxnSpPr>
          <p:nvPr/>
        </p:nvCxnSpPr>
        <p:spPr>
          <a:xfrm flipH="1">
            <a:off x="4471987" y="3349853"/>
            <a:ext cx="848719" cy="885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58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</a:t>
            </a:r>
            <a:r>
              <a:rPr lang="es-ES_tradnl" sz="2800" i="1" dirty="0">
                <a:solidFill>
                  <a:prstClr val="black"/>
                </a:solidFill>
              </a:rPr>
              <a:t>(</a:t>
            </a:r>
            <a:r>
              <a:rPr lang="es-ES_tradnl" sz="2800" i="1" dirty="0" err="1">
                <a:solidFill>
                  <a:prstClr val="black"/>
                </a:solidFill>
              </a:rPr>
              <a:t>PSeInt</a:t>
            </a:r>
            <a:r>
              <a:rPr lang="es-ES_tradnl" sz="2800" i="1" dirty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8975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 smtClean="0"/>
              <a:t>Completa un arreglo “a” de valores enteros consecutivos entre 0 y “n” - 1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326257" y="3359912"/>
            <a:ext cx="64914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inicializar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Hacer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 smtClean="0">
                <a:solidFill>
                  <a:srgbClr val="000000"/>
                </a:solidFill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i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87804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8546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_tradnl" dirty="0" smtClean="0"/>
              <a:t>Completa un arreglo “a” de valores enteros consecutivos entre 0 y “n” - 1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076007" y="3584301"/>
            <a:ext cx="49919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 err="1">
                <a:solidFill>
                  <a:srgbClr val="0000E6"/>
                </a:solidFill>
              </a:rPr>
              <a:t>public</a:t>
            </a:r>
            <a:r>
              <a:rPr lang="es-ES_tradnl" sz="2800" dirty="0"/>
              <a:t> </a:t>
            </a:r>
            <a:r>
              <a:rPr lang="es-ES_tradnl" sz="2800" dirty="0" err="1">
                <a:solidFill>
                  <a:srgbClr val="0000E6"/>
                </a:solidFill>
              </a:rPr>
              <a:t>void</a:t>
            </a:r>
            <a:r>
              <a:rPr lang="es-ES_tradnl" sz="2800" dirty="0"/>
              <a:t> </a:t>
            </a:r>
            <a:r>
              <a:rPr lang="es-ES_tradnl" sz="2800" b="1" dirty="0">
                <a:latin typeface="Monospaced" charset="0"/>
              </a:rPr>
              <a:t>inicializar</a:t>
            </a:r>
            <a:r>
              <a:rPr lang="es-ES_tradnl" sz="2800" dirty="0"/>
              <a:t>(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a) { </a:t>
            </a:r>
            <a:endParaRPr lang="es-ES_tradnl" sz="2800" dirty="0" smtClean="0"/>
          </a:p>
          <a:p>
            <a:pPr lvl="1"/>
            <a:r>
              <a:rPr lang="es-ES_tradnl" sz="2800" dirty="0" err="1" smtClean="0">
                <a:solidFill>
                  <a:srgbClr val="0000E6"/>
                </a:solidFill>
              </a:rPr>
              <a:t>for</a:t>
            </a:r>
            <a:r>
              <a:rPr lang="es-ES_tradnl" sz="2800" dirty="0" smtClean="0"/>
              <a:t>(</a:t>
            </a:r>
            <a:r>
              <a:rPr lang="es-ES_tradnl" sz="2800" dirty="0" err="1" smtClean="0">
                <a:solidFill>
                  <a:srgbClr val="0000E6"/>
                </a:solidFill>
              </a:rPr>
              <a:t>int</a:t>
            </a:r>
            <a:r>
              <a:rPr lang="es-ES_tradnl" sz="2800" dirty="0" smtClean="0"/>
              <a:t> </a:t>
            </a:r>
            <a:r>
              <a:rPr lang="es-ES_tradnl" sz="2800" dirty="0"/>
              <a:t>i = 0; i &lt; </a:t>
            </a:r>
            <a:r>
              <a:rPr lang="es-ES_tradnl" sz="2800" dirty="0" err="1"/>
              <a:t>a.</a:t>
            </a:r>
            <a:r>
              <a:rPr lang="es-ES_tradnl" sz="2800" dirty="0" err="1">
                <a:solidFill>
                  <a:srgbClr val="009900"/>
                </a:solidFill>
              </a:rPr>
              <a:t>length</a:t>
            </a:r>
            <a:r>
              <a:rPr lang="es-ES_tradnl" sz="2800" dirty="0"/>
              <a:t>; i++) </a:t>
            </a:r>
            <a:endParaRPr lang="es-ES_tradnl" sz="2800" dirty="0" smtClean="0"/>
          </a:p>
          <a:p>
            <a:pPr lvl="2"/>
            <a:r>
              <a:rPr lang="es-ES_tradnl" sz="2800" dirty="0" smtClean="0"/>
              <a:t>a[i</a:t>
            </a:r>
            <a:r>
              <a:rPr lang="es-ES_tradnl" sz="2800" dirty="0"/>
              <a:t>] = i; </a:t>
            </a:r>
            <a:endParaRPr lang="es-ES_tradnl" sz="2800" dirty="0" smtClean="0"/>
          </a:p>
          <a:p>
            <a:r>
              <a:rPr lang="es-ES_tradnl" sz="2800" dirty="0" smtClean="0"/>
              <a:t>}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09883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</a:t>
            </a:r>
            <a:r>
              <a:rPr lang="es-ES_tradnl" sz="2800" i="1" dirty="0" err="1" smtClean="0">
                <a:solidFill>
                  <a:prstClr val="black"/>
                </a:solidFill>
              </a:rPr>
              <a:t>PSeInt</a:t>
            </a:r>
            <a:r>
              <a:rPr lang="es-ES_tradnl" sz="2800" i="1" dirty="0" smtClean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40712" y="3491712"/>
            <a:ext cx="62625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escribirEnUnaLinea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2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Hacer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 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628650" y="2063774"/>
            <a:ext cx="7886700" cy="1427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por pantalla un arreglo “a” de tamaño “n” aprovechando la instrucción </a:t>
            </a:r>
            <a:r>
              <a:rPr lang="es-ES_tradnl" sz="2400" i="1" dirty="0" smtClean="0"/>
              <a:t>Escribir Sin Saltar </a:t>
            </a:r>
            <a:r>
              <a:rPr lang="es-ES_tradnl" sz="2400" dirty="0" smtClean="0"/>
              <a:t>para mostrarlo en una única línea separados por espacios (por ejemplo, “1 10 25 50 22”)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47869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28650" y="2063774"/>
            <a:ext cx="7886700" cy="1427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por pantalla un arreglo “a” de tamaño “n” aprovechando la instrucción </a:t>
            </a:r>
            <a:r>
              <a:rPr lang="es-ES_tradnl" sz="2400" i="1" dirty="0" smtClean="0"/>
              <a:t>Escribir Sin Saltar </a:t>
            </a:r>
            <a:r>
              <a:rPr lang="es-ES_tradnl" sz="2400" dirty="0" smtClean="0"/>
              <a:t>para mostrarlo en una única línea separados por espacios (por ejemplo, “1 10 25 50 22”)</a:t>
            </a:r>
            <a:endParaRPr lang="es-ES_tradnl" sz="2400" dirty="0"/>
          </a:p>
        </p:txBody>
      </p:sp>
      <p:sp>
        <p:nvSpPr>
          <p:cNvPr id="8" name="Rectángulo 7"/>
          <p:cNvSpPr/>
          <p:nvPr/>
        </p:nvSpPr>
        <p:spPr>
          <a:xfrm>
            <a:off x="1440711" y="3647267"/>
            <a:ext cx="62625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 err="1">
                <a:solidFill>
                  <a:srgbClr val="0000E6"/>
                </a:solidFill>
              </a:rPr>
              <a:t>public</a:t>
            </a:r>
            <a:r>
              <a:rPr lang="es-ES_tradnl" sz="2800" dirty="0"/>
              <a:t> </a:t>
            </a:r>
            <a:r>
              <a:rPr lang="es-ES_tradnl" sz="2800" dirty="0" err="1">
                <a:solidFill>
                  <a:srgbClr val="0000E6"/>
                </a:solidFill>
              </a:rPr>
              <a:t>void</a:t>
            </a:r>
            <a:r>
              <a:rPr lang="es-ES_tradnl" sz="2800" dirty="0"/>
              <a:t> </a:t>
            </a:r>
            <a:r>
              <a:rPr lang="es-ES_tradnl" sz="2800" b="1" dirty="0" err="1">
                <a:latin typeface="Monospaced" charset="0"/>
              </a:rPr>
              <a:t>escribirEnUnaLinea</a:t>
            </a:r>
            <a:r>
              <a:rPr lang="es-ES_tradnl" sz="2800" dirty="0"/>
              <a:t>(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a) { </a:t>
            </a:r>
            <a:endParaRPr lang="es-ES_tradnl" sz="2800" dirty="0" smtClean="0"/>
          </a:p>
          <a:p>
            <a:pPr lvl="1"/>
            <a:r>
              <a:rPr lang="es-ES_tradnl" sz="2800" dirty="0" err="1" smtClean="0">
                <a:solidFill>
                  <a:srgbClr val="0000E6"/>
                </a:solidFill>
              </a:rPr>
              <a:t>for</a:t>
            </a:r>
            <a:r>
              <a:rPr lang="es-ES_tradnl" sz="2800" dirty="0" smtClean="0"/>
              <a:t>(</a:t>
            </a:r>
            <a:r>
              <a:rPr lang="es-ES_tradnl" sz="2800" dirty="0" err="1" smtClean="0">
                <a:solidFill>
                  <a:srgbClr val="0000E6"/>
                </a:solidFill>
              </a:rPr>
              <a:t>int</a:t>
            </a:r>
            <a:r>
              <a:rPr lang="es-ES_tradnl" sz="2800" dirty="0" smtClean="0"/>
              <a:t> </a:t>
            </a:r>
            <a:r>
              <a:rPr lang="es-ES_tradnl" sz="2800" dirty="0"/>
              <a:t>i = 0; i &lt; </a:t>
            </a:r>
            <a:r>
              <a:rPr lang="es-ES_tradnl" sz="2800" dirty="0" err="1"/>
              <a:t>a.</a:t>
            </a:r>
            <a:r>
              <a:rPr lang="es-ES_tradnl" sz="2800" dirty="0" err="1">
                <a:solidFill>
                  <a:srgbClr val="009900"/>
                </a:solidFill>
              </a:rPr>
              <a:t>length</a:t>
            </a:r>
            <a:r>
              <a:rPr lang="es-ES_tradnl" sz="2800" dirty="0"/>
              <a:t> - 1; i++) </a:t>
            </a:r>
            <a:endParaRPr lang="es-ES_tradnl" sz="2800" dirty="0" smtClean="0"/>
          </a:p>
          <a:p>
            <a:pPr lvl="2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</a:t>
            </a:r>
            <a:r>
              <a:rPr lang="es-ES_tradnl" sz="2800" dirty="0" smtClean="0"/>
              <a:t>(a[i</a:t>
            </a:r>
            <a:r>
              <a:rPr lang="es-ES_tradnl" sz="2800" dirty="0"/>
              <a:t>] + </a:t>
            </a:r>
            <a:r>
              <a:rPr lang="es-ES_tradnl" sz="2800" dirty="0">
                <a:solidFill>
                  <a:srgbClr val="CE7B00"/>
                </a:solidFill>
              </a:rPr>
              <a:t>"</a:t>
            </a:r>
            <a:r>
              <a:rPr lang="es-ES_tradnl" sz="2800" dirty="0"/>
              <a:t> </a:t>
            </a:r>
            <a:r>
              <a:rPr lang="es-ES_tradnl" sz="2800" dirty="0">
                <a:solidFill>
                  <a:srgbClr val="CE7B00"/>
                </a:solidFill>
              </a:rPr>
              <a:t>"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pPr lvl="2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.println</a:t>
            </a:r>
            <a:r>
              <a:rPr lang="es-ES_tradnl" sz="2800" dirty="0" smtClean="0"/>
              <a:t>(a[</a:t>
            </a:r>
            <a:r>
              <a:rPr lang="es-ES_tradnl" sz="2800" dirty="0" err="1" smtClean="0"/>
              <a:t>a.</a:t>
            </a:r>
            <a:r>
              <a:rPr lang="es-ES_tradnl" sz="2800" dirty="0" err="1" smtClean="0">
                <a:solidFill>
                  <a:srgbClr val="009900"/>
                </a:solidFill>
              </a:rPr>
              <a:t>length</a:t>
            </a:r>
            <a:r>
              <a:rPr lang="es-ES_tradnl" sz="2800" dirty="0" smtClean="0"/>
              <a:t> </a:t>
            </a:r>
            <a:r>
              <a:rPr lang="es-ES_tradnl" sz="2800" dirty="0"/>
              <a:t>- 1]); </a:t>
            </a:r>
            <a:endParaRPr lang="es-ES_tradnl" sz="2800" dirty="0" smtClean="0"/>
          </a:p>
          <a:p>
            <a:r>
              <a:rPr lang="es-ES_tradnl" sz="2800" dirty="0" smtClean="0"/>
              <a:t>} 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90320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</a:t>
            </a:r>
            <a:r>
              <a:rPr lang="es-ES_tradnl" sz="2800" i="1" dirty="0" err="1" smtClean="0">
                <a:solidFill>
                  <a:prstClr val="black"/>
                </a:solidFill>
              </a:rPr>
              <a:t>PSeInt</a:t>
            </a:r>
            <a:r>
              <a:rPr lang="es-ES_tradnl" sz="2800" i="1" dirty="0" smtClean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384890" y="3480485"/>
            <a:ext cx="63742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escribirConIndice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2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Hacer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]],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 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b="1" dirty="0">
                <a:solidFill>
                  <a:srgbClr val="000000"/>
                </a:solidFill>
              </a:rPr>
              <a:t>]]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628650" y="2052547"/>
            <a:ext cx="7886700" cy="127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por pantalla un arreglo “a” de tamaño “n” en una única línea, pero utilizando el arreglo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como índice para acceder a las posiciones de “a”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117845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28650" y="2052547"/>
            <a:ext cx="7886700" cy="1233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por pantalla un arreglo “a” de tamaño “n” en una única línea, pero utilizando el arreglo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como índice para acceder a las posiciones de “a”</a:t>
            </a:r>
            <a:endParaRPr lang="es-ES_tradnl" sz="2400" dirty="0"/>
          </a:p>
        </p:txBody>
      </p:sp>
      <p:sp>
        <p:nvSpPr>
          <p:cNvPr id="8" name="Rectángulo 7"/>
          <p:cNvSpPr/>
          <p:nvPr/>
        </p:nvSpPr>
        <p:spPr>
          <a:xfrm>
            <a:off x="931013" y="3388499"/>
            <a:ext cx="72819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 err="1">
                <a:solidFill>
                  <a:srgbClr val="0000E6"/>
                </a:solidFill>
              </a:rPr>
              <a:t>public</a:t>
            </a:r>
            <a:r>
              <a:rPr lang="es-ES_tradnl" sz="2800" dirty="0"/>
              <a:t> </a:t>
            </a:r>
            <a:r>
              <a:rPr lang="es-ES_tradnl" sz="2800" dirty="0" err="1">
                <a:solidFill>
                  <a:srgbClr val="0000E6"/>
                </a:solidFill>
              </a:rPr>
              <a:t>void</a:t>
            </a:r>
            <a:r>
              <a:rPr lang="es-ES_tradnl" sz="2800" dirty="0"/>
              <a:t> </a:t>
            </a:r>
            <a:r>
              <a:rPr lang="es-ES_tradnl" sz="2800" b="1" dirty="0" err="1">
                <a:latin typeface="Monospaced" charset="0"/>
              </a:rPr>
              <a:t>escribirConIndice</a:t>
            </a:r>
            <a:r>
              <a:rPr lang="es-ES_tradnl" sz="2800" dirty="0"/>
              <a:t>(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a, 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</a:t>
            </a:r>
            <a:r>
              <a:rPr lang="es-ES_tradnl" sz="2800" dirty="0" err="1"/>
              <a:t>aux</a:t>
            </a:r>
            <a:r>
              <a:rPr lang="es-ES_tradnl" sz="2800" dirty="0"/>
              <a:t>) </a:t>
            </a:r>
            <a:r>
              <a:rPr lang="es-ES_tradnl" sz="2800" dirty="0" smtClean="0"/>
              <a:t>{ </a:t>
            </a:r>
          </a:p>
          <a:p>
            <a:pPr lvl="1"/>
            <a:r>
              <a:rPr lang="es-ES_tradnl" sz="2800" dirty="0" err="1" smtClean="0">
                <a:solidFill>
                  <a:srgbClr val="0000E6"/>
                </a:solidFill>
              </a:rPr>
              <a:t>for</a:t>
            </a:r>
            <a:r>
              <a:rPr lang="es-ES_tradnl" sz="2800" dirty="0" smtClean="0"/>
              <a:t>(</a:t>
            </a:r>
            <a:r>
              <a:rPr lang="es-ES_tradnl" sz="2800" dirty="0" err="1" smtClean="0">
                <a:solidFill>
                  <a:srgbClr val="0000E6"/>
                </a:solidFill>
              </a:rPr>
              <a:t>int</a:t>
            </a:r>
            <a:r>
              <a:rPr lang="es-ES_tradnl" sz="2800" dirty="0" smtClean="0"/>
              <a:t> </a:t>
            </a:r>
            <a:r>
              <a:rPr lang="es-ES_tradnl" sz="2800" dirty="0"/>
              <a:t>i = 0; i &lt; </a:t>
            </a:r>
            <a:r>
              <a:rPr lang="es-ES_tradnl" sz="2800" dirty="0" err="1"/>
              <a:t>a.</a:t>
            </a:r>
            <a:r>
              <a:rPr lang="es-ES_tradnl" sz="2800" dirty="0" err="1">
                <a:solidFill>
                  <a:srgbClr val="009900"/>
                </a:solidFill>
              </a:rPr>
              <a:t>length</a:t>
            </a:r>
            <a:r>
              <a:rPr lang="es-ES_tradnl" sz="2800" dirty="0"/>
              <a:t> - 1; i++) </a:t>
            </a:r>
            <a:endParaRPr lang="es-ES_tradnl" sz="2800" dirty="0" smtClean="0"/>
          </a:p>
          <a:p>
            <a:pPr lvl="2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</a:t>
            </a:r>
            <a:r>
              <a:rPr lang="es-ES_tradnl" sz="2800" dirty="0" smtClean="0"/>
              <a:t>(a[</a:t>
            </a:r>
            <a:r>
              <a:rPr lang="es-ES_tradnl" sz="2800" dirty="0" err="1" smtClean="0"/>
              <a:t>aux</a:t>
            </a:r>
            <a:r>
              <a:rPr lang="es-ES_tradnl" sz="2800" dirty="0" smtClean="0"/>
              <a:t>[i</a:t>
            </a:r>
            <a:r>
              <a:rPr lang="es-ES_tradnl" sz="2800" dirty="0"/>
              <a:t>]] + </a:t>
            </a:r>
            <a:r>
              <a:rPr lang="es-ES_tradnl" sz="2800" dirty="0">
                <a:solidFill>
                  <a:srgbClr val="CE7B00"/>
                </a:solidFill>
              </a:rPr>
              <a:t>"</a:t>
            </a:r>
            <a:r>
              <a:rPr lang="es-ES_tradnl" sz="2800" dirty="0"/>
              <a:t> </a:t>
            </a:r>
            <a:r>
              <a:rPr lang="es-ES_tradnl" sz="2800" dirty="0">
                <a:solidFill>
                  <a:srgbClr val="CE7B00"/>
                </a:solidFill>
              </a:rPr>
              <a:t>"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pPr lvl="2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.println</a:t>
            </a:r>
            <a:r>
              <a:rPr lang="es-ES_tradnl" sz="2800" dirty="0" smtClean="0"/>
              <a:t>(a[</a:t>
            </a:r>
            <a:r>
              <a:rPr lang="es-ES_tradnl" sz="2800" dirty="0" err="1" smtClean="0"/>
              <a:t>aux</a:t>
            </a:r>
            <a:r>
              <a:rPr lang="es-ES_tradnl" sz="2800" dirty="0" smtClean="0"/>
              <a:t>[</a:t>
            </a:r>
            <a:r>
              <a:rPr lang="es-ES_tradnl" sz="2800" dirty="0" err="1" smtClean="0"/>
              <a:t>a.</a:t>
            </a:r>
            <a:r>
              <a:rPr lang="es-ES_tradnl" sz="2800" dirty="0" err="1" smtClean="0">
                <a:solidFill>
                  <a:srgbClr val="009900"/>
                </a:solidFill>
              </a:rPr>
              <a:t>length</a:t>
            </a:r>
            <a:r>
              <a:rPr lang="es-ES_tradnl" sz="2800" dirty="0" smtClean="0"/>
              <a:t> </a:t>
            </a:r>
            <a:r>
              <a:rPr lang="es-ES_tradnl" sz="2800" dirty="0"/>
              <a:t>- 1]]); </a:t>
            </a:r>
            <a:endParaRPr lang="es-ES_tradnl" sz="2800" dirty="0" smtClean="0"/>
          </a:p>
          <a:p>
            <a:r>
              <a:rPr lang="es-ES_tradnl" sz="2800" dirty="0" smtClean="0"/>
              <a:t>} 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85012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</a:t>
            </a:r>
            <a:r>
              <a:rPr lang="es-ES_tradnl" sz="2800" i="1" dirty="0" err="1" smtClean="0">
                <a:solidFill>
                  <a:prstClr val="black"/>
                </a:solidFill>
              </a:rPr>
              <a:t>PSeInt</a:t>
            </a:r>
            <a:r>
              <a:rPr lang="es-ES_tradnl" sz="2800" i="1" dirty="0" smtClean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536404" y="3040936"/>
            <a:ext cx="60711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mostrarArreglos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smtClean="0">
                <a:solidFill>
                  <a:srgbClr val="FF0000"/>
                </a:solidFill>
              </a:rPr>
              <a:t>a[i]="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err="1" smtClean="0">
                <a:solidFill>
                  <a:srgbClr val="FF0000"/>
                </a:solidFill>
              </a:rPr>
              <a:t>aux</a:t>
            </a:r>
            <a:r>
              <a:rPr lang="es-ES_tradnl" sz="2800" dirty="0" smtClean="0">
                <a:solidFill>
                  <a:srgbClr val="FF0000"/>
                </a:solidFill>
              </a:rPr>
              <a:t>[i]="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err="1" smtClean="0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smtClean="0">
                <a:solidFill>
                  <a:srgbClr val="FF0000"/>
                </a:solidFill>
              </a:rPr>
              <a:t>a[</a:t>
            </a:r>
            <a:r>
              <a:rPr lang="es-ES_tradnl" sz="2800" dirty="0" err="1" smtClean="0">
                <a:solidFill>
                  <a:srgbClr val="FF0000"/>
                </a:solidFill>
              </a:rPr>
              <a:t>aux</a:t>
            </a:r>
            <a:r>
              <a:rPr lang="es-ES_tradnl" sz="2800" dirty="0" smtClean="0">
                <a:solidFill>
                  <a:srgbClr val="FF0000"/>
                </a:solidFill>
              </a:rPr>
              <a:t>[i]]="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escribirConIndice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628650" y="1966783"/>
            <a:ext cx="7886700" cy="1205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los tres arreglos: el arreglo original “a”, el arreglo índice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y los valores de “a” accedidos a través de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en una única línea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24848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28650" y="1966783"/>
            <a:ext cx="7886700" cy="119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los tres arreglos: el arreglo original “a”, el arreglo índice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y los valores de “a” accedidos a través de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en una única línea</a:t>
            </a:r>
            <a:endParaRPr lang="es-ES_tradnl" sz="2400" dirty="0"/>
          </a:p>
        </p:txBody>
      </p:sp>
      <p:sp>
        <p:nvSpPr>
          <p:cNvPr id="8" name="Rectángulo 7"/>
          <p:cNvSpPr/>
          <p:nvPr/>
        </p:nvSpPr>
        <p:spPr>
          <a:xfrm>
            <a:off x="983511" y="3035994"/>
            <a:ext cx="717697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 err="1">
                <a:solidFill>
                  <a:srgbClr val="0000E6"/>
                </a:solidFill>
              </a:rPr>
              <a:t>public</a:t>
            </a:r>
            <a:r>
              <a:rPr lang="es-ES_tradnl" sz="2800" dirty="0"/>
              <a:t> </a:t>
            </a:r>
            <a:r>
              <a:rPr lang="es-ES_tradnl" sz="2800" dirty="0" err="1">
                <a:solidFill>
                  <a:srgbClr val="0000E6"/>
                </a:solidFill>
              </a:rPr>
              <a:t>void</a:t>
            </a:r>
            <a:r>
              <a:rPr lang="es-ES_tradnl" sz="2800" dirty="0"/>
              <a:t> </a:t>
            </a:r>
            <a:r>
              <a:rPr lang="es-ES_tradnl" sz="2800" b="1" dirty="0" err="1">
                <a:latin typeface="Monospaced" charset="0"/>
              </a:rPr>
              <a:t>mostrarArreglos</a:t>
            </a:r>
            <a:r>
              <a:rPr lang="es-ES_tradnl" sz="2800" dirty="0"/>
              <a:t>(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a, </a:t>
            </a:r>
            <a:r>
              <a:rPr lang="es-ES_tradnl" sz="2800" dirty="0" err="1">
                <a:solidFill>
                  <a:srgbClr val="0000E6"/>
                </a:solidFill>
              </a:rPr>
              <a:t>int</a:t>
            </a:r>
            <a:r>
              <a:rPr lang="es-ES_tradnl" sz="2800" dirty="0"/>
              <a:t>[] </a:t>
            </a:r>
            <a:r>
              <a:rPr lang="es-ES_tradnl" sz="2800" dirty="0" err="1"/>
              <a:t>aux</a:t>
            </a:r>
            <a:r>
              <a:rPr lang="es-ES_tradnl" sz="2800" dirty="0"/>
              <a:t>) { </a:t>
            </a:r>
            <a:endParaRPr lang="es-ES_tradnl" sz="2800" dirty="0" smtClean="0"/>
          </a:p>
          <a:p>
            <a:pPr lvl="1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</a:t>
            </a:r>
            <a:r>
              <a:rPr lang="es-ES_tradnl" sz="2800" dirty="0"/>
              <a:t>(</a:t>
            </a:r>
            <a:r>
              <a:rPr lang="es-ES_tradnl" sz="2800" dirty="0">
                <a:solidFill>
                  <a:srgbClr val="CE7B00"/>
                </a:solidFill>
              </a:rPr>
              <a:t>"a[i] = "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pPr lvl="1"/>
            <a:r>
              <a:rPr lang="es-ES_tradnl" sz="2800" dirty="0" err="1" smtClean="0"/>
              <a:t>escribirEnUnaLinea</a:t>
            </a:r>
            <a:r>
              <a:rPr lang="es-ES_tradnl" sz="2800" dirty="0" smtClean="0"/>
              <a:t>(a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pPr lvl="1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</a:t>
            </a:r>
            <a:r>
              <a:rPr lang="es-ES_tradnl" sz="2800" dirty="0"/>
              <a:t>(</a:t>
            </a:r>
            <a:r>
              <a:rPr lang="es-ES_tradnl" sz="2800" dirty="0">
                <a:solidFill>
                  <a:srgbClr val="CE7B00"/>
                </a:solidFill>
              </a:rPr>
              <a:t>"</a:t>
            </a:r>
            <a:r>
              <a:rPr lang="es-ES_tradnl" sz="2800" dirty="0" err="1">
                <a:solidFill>
                  <a:srgbClr val="CE7B00"/>
                </a:solidFill>
              </a:rPr>
              <a:t>aux</a:t>
            </a:r>
            <a:r>
              <a:rPr lang="es-ES_tradnl" sz="2800" dirty="0">
                <a:solidFill>
                  <a:srgbClr val="CE7B00"/>
                </a:solidFill>
              </a:rPr>
              <a:t>[i] = "</a:t>
            </a:r>
            <a:r>
              <a:rPr lang="es-ES_tradnl" sz="2800" dirty="0"/>
              <a:t>); </a:t>
            </a:r>
            <a:r>
              <a:rPr lang="es-ES_tradnl" sz="2800" dirty="0" err="1"/>
              <a:t>escribirEnUnaLinea</a:t>
            </a:r>
            <a:r>
              <a:rPr lang="es-ES_tradnl" sz="2800" dirty="0"/>
              <a:t>(</a:t>
            </a:r>
            <a:r>
              <a:rPr lang="es-ES_tradnl" sz="2800" dirty="0" err="1"/>
              <a:t>aux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pPr lvl="1"/>
            <a:r>
              <a:rPr lang="es-ES_tradnl" sz="2800" dirty="0" err="1" smtClean="0"/>
              <a:t>System.</a:t>
            </a:r>
            <a:r>
              <a:rPr lang="es-ES_tradnl" sz="28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800" dirty="0" err="1" smtClean="0"/>
              <a:t>.print</a:t>
            </a:r>
            <a:r>
              <a:rPr lang="es-ES_tradnl" sz="2800" dirty="0"/>
              <a:t>(</a:t>
            </a:r>
            <a:r>
              <a:rPr lang="es-ES_tradnl" sz="2800" dirty="0">
                <a:solidFill>
                  <a:srgbClr val="CE7B00"/>
                </a:solidFill>
              </a:rPr>
              <a:t>"a[</a:t>
            </a:r>
            <a:r>
              <a:rPr lang="es-ES_tradnl" sz="2800" dirty="0" err="1">
                <a:solidFill>
                  <a:srgbClr val="CE7B00"/>
                </a:solidFill>
              </a:rPr>
              <a:t>aux</a:t>
            </a:r>
            <a:r>
              <a:rPr lang="es-ES_tradnl" sz="2800" dirty="0">
                <a:solidFill>
                  <a:srgbClr val="CE7B00"/>
                </a:solidFill>
              </a:rPr>
              <a:t>[i]] = "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pPr lvl="1"/>
            <a:r>
              <a:rPr lang="es-ES_tradnl" sz="2800" dirty="0" err="1" smtClean="0"/>
              <a:t>escribirConIndice</a:t>
            </a:r>
            <a:r>
              <a:rPr lang="es-ES_tradnl" sz="2800" dirty="0" smtClean="0"/>
              <a:t>(a</a:t>
            </a:r>
            <a:r>
              <a:rPr lang="es-ES_tradnl" sz="2800" dirty="0"/>
              <a:t>, </a:t>
            </a:r>
            <a:r>
              <a:rPr lang="es-ES_tradnl" sz="2800" dirty="0" err="1"/>
              <a:t>aux</a:t>
            </a:r>
            <a:r>
              <a:rPr lang="es-ES_tradnl" sz="2800" dirty="0"/>
              <a:t>); </a:t>
            </a:r>
            <a:endParaRPr lang="es-ES_tradnl" sz="2800" dirty="0" smtClean="0"/>
          </a:p>
          <a:p>
            <a:r>
              <a:rPr lang="es-ES_tradnl" sz="2800" dirty="0" smtClean="0"/>
              <a:t>}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00552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3100" i="1" dirty="0"/>
              <a:t>Mezclado (</a:t>
            </a:r>
            <a:r>
              <a:rPr lang="es-ES_tradnl" sz="3100" i="1" dirty="0" err="1"/>
              <a:t>merge-sort</a:t>
            </a:r>
            <a:r>
              <a:rPr lang="es-ES_tradnl" sz="3100" i="1" dirty="0"/>
              <a:t>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5740" y="2160000"/>
            <a:ext cx="7178040" cy="4351338"/>
          </a:xfrm>
        </p:spPr>
        <p:txBody>
          <a:bodyPr anchor="ctr">
            <a:normAutofit/>
          </a:bodyPr>
          <a:lstStyle/>
          <a:p>
            <a:pPr lvl="1"/>
            <a:r>
              <a:rPr lang="es-ES_tradnl" dirty="0"/>
              <a:t>Basado en la técnica de </a:t>
            </a:r>
            <a:r>
              <a:rPr lang="es-ES_tradnl" b="1" dirty="0"/>
              <a:t>divide y conquista</a:t>
            </a:r>
          </a:p>
          <a:p>
            <a:pPr lvl="1"/>
            <a:r>
              <a:rPr lang="es-ES_tradnl" dirty="0"/>
              <a:t>Generalmente programado con </a:t>
            </a:r>
            <a:r>
              <a:rPr lang="es-ES_tradnl" b="1" dirty="0"/>
              <a:t>algoritmos recursivos </a:t>
            </a:r>
            <a:r>
              <a:rPr lang="es-ES_tradnl" dirty="0"/>
              <a:t>por simplicidad</a:t>
            </a:r>
          </a:p>
          <a:p>
            <a:pPr lvl="1"/>
            <a:r>
              <a:rPr lang="es-ES_tradnl" b="1" dirty="0"/>
              <a:t>Divide</a:t>
            </a:r>
            <a:r>
              <a:rPr lang="es-ES_tradnl" dirty="0"/>
              <a:t> la recursivamente estructura en </a:t>
            </a:r>
            <a:r>
              <a:rPr lang="es-ES_tradnl" b="1" dirty="0"/>
              <a:t>mitades iguales </a:t>
            </a:r>
            <a:r>
              <a:rPr lang="es-ES_tradnl" dirty="0"/>
              <a:t>hasta tener estructuras de 1 elemento (ordenadas) y </a:t>
            </a:r>
            <a:r>
              <a:rPr lang="es-ES_tradnl" b="1" dirty="0"/>
              <a:t>luego combina </a:t>
            </a:r>
            <a:r>
              <a:rPr lang="es-ES_tradnl" dirty="0"/>
              <a:t>las partes ya ordenadas</a:t>
            </a:r>
          </a:p>
          <a:p>
            <a:pPr lvl="1"/>
            <a:r>
              <a:rPr lang="es-ES_tradnl" dirty="0"/>
              <a:t>El </a:t>
            </a:r>
            <a:r>
              <a:rPr lang="es-ES_tradnl" b="1" dirty="0"/>
              <a:t>mezclado</a:t>
            </a:r>
            <a:r>
              <a:rPr lang="es-ES_tradnl" dirty="0"/>
              <a:t> de estructuras ordenadas es </a:t>
            </a:r>
            <a:r>
              <a:rPr lang="es-ES_tradnl" b="1" dirty="0"/>
              <a:t>menos costoso </a:t>
            </a:r>
            <a:r>
              <a:rPr lang="es-ES_tradnl" dirty="0"/>
              <a:t>que a partir de estructuras desordenadas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70" y="2553494"/>
            <a:ext cx="245772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</a:t>
            </a:r>
            <a:r>
              <a:rPr lang="es-ES_tradnl" sz="2800" i="1" dirty="0" err="1" smtClean="0">
                <a:solidFill>
                  <a:prstClr val="black"/>
                </a:solidFill>
              </a:rPr>
              <a:t>PSeInt</a:t>
            </a:r>
            <a:r>
              <a:rPr lang="es-ES_tradnl" sz="2800" i="1" dirty="0" smtClean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51883" y="2051109"/>
            <a:ext cx="63848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comparacion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comparar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comparacion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&lt;</a:t>
            </a:r>
            <a:r>
              <a:rPr lang="es-ES_tradnl" sz="2400" dirty="0">
                <a:solidFill>
                  <a:srgbClr val="000000"/>
                </a:solidFill>
              </a:rPr>
              <a:t> 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 </a:t>
            </a:r>
            <a:endParaRPr lang="es-ES_tradnl" sz="2400" b="1" dirty="0" smtClean="0">
              <a:solidFill>
                <a:srgbClr val="00008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endParaRPr lang="es-ES_tradnl" sz="2400" b="1" dirty="0" smtClean="0">
              <a:solidFill>
                <a:srgbClr val="00008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11" name="Abrir llave 10"/>
          <p:cNvSpPr/>
          <p:nvPr/>
        </p:nvSpPr>
        <p:spPr>
          <a:xfrm rot="10800000">
            <a:off x="5708650" y="2655800"/>
            <a:ext cx="406400" cy="3501525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6115050" y="3744843"/>
            <a:ext cx="263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 la hora de comparar los valores, los mismos se acceden a través del índice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(en vez de accederlos directamente)</a:t>
            </a:r>
            <a:endParaRPr lang="es-ES_tradnl" sz="16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363356" y="1962409"/>
            <a:ext cx="1743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También se recibe como parámetro al </a:t>
            </a:r>
            <a:r>
              <a:rPr lang="es-ES_tradnl" sz="1600" smtClean="0"/>
              <a:t>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4" name="Abrir llave 13"/>
          <p:cNvSpPr/>
          <p:nvPr/>
        </p:nvSpPr>
        <p:spPr>
          <a:xfrm rot="10800000">
            <a:off x="6915297" y="2017973"/>
            <a:ext cx="406400" cy="71852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3104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1" name="Abrir llave 10"/>
          <p:cNvSpPr/>
          <p:nvPr/>
        </p:nvSpPr>
        <p:spPr>
          <a:xfrm rot="10800000">
            <a:off x="5708650" y="2655800"/>
            <a:ext cx="406400" cy="3501525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6115050" y="3744843"/>
            <a:ext cx="263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 la hora de comparar los valores, los mismos se acceden a través del índice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(en vez de accederlos directamente)</a:t>
            </a:r>
            <a:endParaRPr lang="es-ES_tradnl" sz="16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363356" y="1962409"/>
            <a:ext cx="1743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También se recibe como parámetro al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4" name="Abrir llave 13"/>
          <p:cNvSpPr/>
          <p:nvPr/>
        </p:nvSpPr>
        <p:spPr>
          <a:xfrm rot="10800000">
            <a:off x="6915297" y="2017973"/>
            <a:ext cx="406400" cy="71852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816388" y="2080888"/>
            <a:ext cx="63592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err="1">
                <a:solidFill>
                  <a:srgbClr val="0000E6"/>
                </a:solidFill>
              </a:rPr>
              <a:t>public</a:t>
            </a:r>
            <a:r>
              <a:rPr lang="es-ES_tradnl" sz="2400" dirty="0"/>
              <a:t> </a:t>
            </a:r>
            <a:r>
              <a:rPr lang="es-ES_tradnl" sz="2400" dirty="0" err="1">
                <a:solidFill>
                  <a:srgbClr val="0000E6"/>
                </a:solidFill>
              </a:rPr>
              <a:t>int</a:t>
            </a:r>
            <a:r>
              <a:rPr lang="es-ES_tradnl" sz="2400" dirty="0"/>
              <a:t> </a:t>
            </a:r>
            <a:r>
              <a:rPr lang="es-ES_tradnl" sz="2400" b="1" dirty="0">
                <a:latin typeface="Monospaced" charset="0"/>
              </a:rPr>
              <a:t>comparar</a:t>
            </a:r>
            <a:r>
              <a:rPr lang="es-ES_tradnl" sz="2400" dirty="0"/>
              <a:t>(</a:t>
            </a:r>
            <a:r>
              <a:rPr lang="es-ES_tradnl" sz="2400" dirty="0" err="1">
                <a:solidFill>
                  <a:srgbClr val="0000E6"/>
                </a:solidFill>
              </a:rPr>
              <a:t>int</a:t>
            </a:r>
            <a:r>
              <a:rPr lang="es-ES_tradnl" sz="2400" dirty="0"/>
              <a:t>[] a, </a:t>
            </a:r>
            <a:r>
              <a:rPr lang="es-ES_tradnl" sz="2400" dirty="0" err="1">
                <a:solidFill>
                  <a:srgbClr val="0000E6"/>
                </a:solidFill>
              </a:rPr>
              <a:t>int</a:t>
            </a:r>
            <a:r>
              <a:rPr lang="es-ES_tradnl" sz="2400" dirty="0"/>
              <a:t>[] </a:t>
            </a:r>
            <a:r>
              <a:rPr lang="es-ES_tradnl" sz="2400" dirty="0" err="1"/>
              <a:t>aux</a:t>
            </a:r>
            <a:r>
              <a:rPr lang="es-ES_tradnl" sz="2400" dirty="0"/>
              <a:t>, </a:t>
            </a:r>
            <a:r>
              <a:rPr lang="es-ES_tradnl" sz="2400" dirty="0" err="1">
                <a:solidFill>
                  <a:srgbClr val="0000E6"/>
                </a:solidFill>
              </a:rPr>
              <a:t>int</a:t>
            </a:r>
            <a:r>
              <a:rPr lang="es-ES_tradnl" sz="2400" dirty="0"/>
              <a:t> i, </a:t>
            </a:r>
            <a:r>
              <a:rPr lang="es-ES_tradnl" sz="2400" dirty="0" err="1">
                <a:solidFill>
                  <a:srgbClr val="0000E6"/>
                </a:solidFill>
              </a:rPr>
              <a:t>int</a:t>
            </a:r>
            <a:r>
              <a:rPr lang="es-ES_tradnl" sz="2400" dirty="0"/>
              <a:t> j</a:t>
            </a:r>
            <a:r>
              <a:rPr lang="es-ES_tradnl" sz="2400" dirty="0" smtClean="0"/>
              <a:t>) { </a:t>
            </a:r>
          </a:p>
          <a:p>
            <a:pPr lvl="1"/>
            <a:r>
              <a:rPr lang="es-ES_tradnl" sz="2400" dirty="0" err="1" smtClean="0">
                <a:solidFill>
                  <a:srgbClr val="0000E6"/>
                </a:solidFill>
              </a:rPr>
              <a:t>if</a:t>
            </a:r>
            <a:r>
              <a:rPr lang="es-ES_tradnl" sz="2400" dirty="0" smtClean="0"/>
              <a:t>(a[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[i</a:t>
            </a:r>
            <a:r>
              <a:rPr lang="es-ES_tradnl" sz="2400" dirty="0"/>
              <a:t>]] == a[</a:t>
            </a:r>
            <a:r>
              <a:rPr lang="es-ES_tradnl" sz="2400" dirty="0" err="1"/>
              <a:t>aux</a:t>
            </a:r>
            <a:r>
              <a:rPr lang="es-ES_tradnl" sz="2400" dirty="0"/>
              <a:t>[j]]) { </a:t>
            </a:r>
            <a:endParaRPr lang="es-ES_tradnl" sz="2400" dirty="0" smtClean="0"/>
          </a:p>
          <a:p>
            <a:pPr lvl="2"/>
            <a:r>
              <a:rPr lang="es-ES_tradnl" sz="2400" dirty="0" err="1" smtClean="0">
                <a:solidFill>
                  <a:srgbClr val="0000E6"/>
                </a:solidFill>
              </a:rPr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0; </a:t>
            </a:r>
            <a:endParaRPr lang="es-ES_tradnl" sz="2400" dirty="0" smtClean="0"/>
          </a:p>
          <a:p>
            <a:pPr lvl="1"/>
            <a:r>
              <a:rPr lang="es-ES_tradnl" sz="2400" dirty="0" smtClean="0"/>
              <a:t>} </a:t>
            </a:r>
          </a:p>
          <a:p>
            <a:pPr lvl="1"/>
            <a:r>
              <a:rPr lang="es-ES_tradnl" sz="2400" dirty="0" err="1" smtClean="0">
                <a:solidFill>
                  <a:srgbClr val="0000E6"/>
                </a:solidFill>
              </a:rPr>
              <a:t>else</a:t>
            </a:r>
            <a:r>
              <a:rPr lang="es-ES_tradnl" sz="2400" dirty="0" smtClean="0"/>
              <a:t> </a:t>
            </a:r>
            <a:r>
              <a:rPr lang="es-ES_tradnl" sz="2400" dirty="0"/>
              <a:t>{ </a:t>
            </a:r>
            <a:endParaRPr lang="es-ES_tradnl" sz="2400" dirty="0" smtClean="0"/>
          </a:p>
          <a:p>
            <a:pPr lvl="2"/>
            <a:r>
              <a:rPr lang="es-ES_tradnl" sz="2400" dirty="0" err="1" smtClean="0">
                <a:solidFill>
                  <a:srgbClr val="0000E6"/>
                </a:solidFill>
              </a:rPr>
              <a:t>if</a:t>
            </a:r>
            <a:r>
              <a:rPr lang="es-ES_tradnl" sz="2400" dirty="0" smtClean="0"/>
              <a:t>(a[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[i</a:t>
            </a:r>
            <a:r>
              <a:rPr lang="es-ES_tradnl" sz="2400" dirty="0"/>
              <a:t>]] &lt; a[</a:t>
            </a:r>
            <a:r>
              <a:rPr lang="es-ES_tradnl" sz="2400" dirty="0" err="1"/>
              <a:t>aux</a:t>
            </a:r>
            <a:r>
              <a:rPr lang="es-ES_tradnl" sz="2400" dirty="0"/>
              <a:t>[j]]) </a:t>
            </a:r>
            <a:endParaRPr lang="es-ES_tradnl" sz="2400" dirty="0" smtClean="0"/>
          </a:p>
          <a:p>
            <a:pPr lvl="3"/>
            <a:r>
              <a:rPr lang="es-ES_tradnl" sz="2400" dirty="0" err="1" smtClean="0">
                <a:solidFill>
                  <a:srgbClr val="0000E6"/>
                </a:solidFill>
              </a:rPr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-1; </a:t>
            </a:r>
            <a:endParaRPr lang="es-ES_tradnl" sz="2400" dirty="0" smtClean="0"/>
          </a:p>
          <a:p>
            <a:pPr lvl="2"/>
            <a:r>
              <a:rPr lang="es-ES_tradnl" sz="2400" dirty="0" err="1" smtClean="0">
                <a:solidFill>
                  <a:srgbClr val="0000E6"/>
                </a:solidFill>
              </a:rPr>
              <a:t>else</a:t>
            </a:r>
            <a:r>
              <a:rPr lang="es-ES_tradnl" sz="2400" dirty="0" smtClean="0"/>
              <a:t> </a:t>
            </a:r>
          </a:p>
          <a:p>
            <a:pPr lvl="3"/>
            <a:r>
              <a:rPr lang="es-ES_tradnl" sz="2400" dirty="0" err="1" smtClean="0">
                <a:solidFill>
                  <a:srgbClr val="0000E6"/>
                </a:solidFill>
              </a:rPr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1; </a:t>
            </a:r>
            <a:endParaRPr lang="es-ES_tradnl" sz="2400" dirty="0" smtClean="0"/>
          </a:p>
          <a:p>
            <a:pPr lvl="1"/>
            <a:r>
              <a:rPr lang="es-ES_tradnl" sz="2400" dirty="0" smtClean="0"/>
              <a:t>} </a:t>
            </a:r>
          </a:p>
          <a:p>
            <a:r>
              <a:rPr lang="es-ES_tradnl" sz="2400" dirty="0" smtClean="0"/>
              <a:t>}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568444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</a:t>
            </a:r>
            <a:r>
              <a:rPr lang="es-ES_tradnl" sz="2800" i="1" dirty="0" err="1" smtClean="0">
                <a:solidFill>
                  <a:prstClr val="black"/>
                </a:solidFill>
              </a:rPr>
              <a:t>PSeInt</a:t>
            </a:r>
            <a:r>
              <a:rPr lang="es-ES_tradnl" sz="2800" i="1" dirty="0" smtClean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377" y="2018136"/>
            <a:ext cx="6459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seleccion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pos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2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pos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i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j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i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comparar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pos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400" dirty="0" smtClean="0">
                <a:solidFill>
                  <a:srgbClr val="000000"/>
                </a:solidFill>
              </a:rPr>
              <a:t>pos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intercambiar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pos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16" name="Abrir llave 15"/>
          <p:cNvSpPr/>
          <p:nvPr/>
        </p:nvSpPr>
        <p:spPr>
          <a:xfrm rot="10800000">
            <a:off x="4411478" y="5103627"/>
            <a:ext cx="406400" cy="914399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CuadroTexto 16"/>
          <p:cNvSpPr txBox="1"/>
          <p:nvPr/>
        </p:nvSpPr>
        <p:spPr>
          <a:xfrm>
            <a:off x="4956101" y="5145328"/>
            <a:ext cx="3559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Al intercambiar los valores, solamente se hacen las modificaciones en el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donde están los índices</a:t>
            </a:r>
            <a:endParaRPr lang="es-ES_tradnl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845891" y="3702732"/>
            <a:ext cx="223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Para comparar, se utiliza tanto el arreglo “a” como el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9" name="Abrir llave 18"/>
          <p:cNvSpPr/>
          <p:nvPr/>
        </p:nvSpPr>
        <p:spPr>
          <a:xfrm rot="10800000">
            <a:off x="6439491" y="3903482"/>
            <a:ext cx="406400" cy="429498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356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956101" y="3898538"/>
            <a:ext cx="3559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Al intercambiar los valores, solamente se hacen las modificaciones en el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donde están los índices</a:t>
            </a:r>
            <a:endParaRPr lang="es-ES_tradnl" sz="1600" dirty="0"/>
          </a:p>
        </p:txBody>
      </p:sp>
      <p:sp>
        <p:nvSpPr>
          <p:cNvPr id="12" name="Rectángulo 11"/>
          <p:cNvSpPr/>
          <p:nvPr/>
        </p:nvSpPr>
        <p:spPr>
          <a:xfrm>
            <a:off x="758416" y="1964544"/>
            <a:ext cx="66014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dirty="0" err="1">
                <a:solidFill>
                  <a:srgbClr val="0000E6"/>
                </a:solidFill>
              </a:rPr>
              <a:t>public</a:t>
            </a:r>
            <a:r>
              <a:rPr lang="es-ES_tradnl" sz="2000" dirty="0"/>
              <a:t> </a:t>
            </a:r>
            <a:r>
              <a:rPr lang="es-ES_tradnl" sz="2000" dirty="0" err="1">
                <a:solidFill>
                  <a:srgbClr val="0000E6"/>
                </a:solidFill>
              </a:rPr>
              <a:t>void</a:t>
            </a:r>
            <a:r>
              <a:rPr lang="es-ES_tradnl" sz="2000" dirty="0"/>
              <a:t> </a:t>
            </a:r>
            <a:r>
              <a:rPr lang="es-ES_tradnl" sz="2000" b="1" dirty="0" err="1">
                <a:latin typeface="Monospaced" charset="0"/>
              </a:rPr>
              <a:t>seleccion</a:t>
            </a:r>
            <a:r>
              <a:rPr lang="es-ES_tradnl" sz="2000" dirty="0"/>
              <a:t>(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[] a, 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[] </a:t>
            </a:r>
            <a:r>
              <a:rPr lang="es-ES_tradnl" sz="2000" dirty="0" err="1"/>
              <a:t>aux</a:t>
            </a:r>
            <a:r>
              <a:rPr lang="es-ES_tradnl" sz="2000" dirty="0"/>
              <a:t>) { </a:t>
            </a:r>
            <a:endParaRPr lang="es-ES_tradnl" sz="2000" dirty="0" smtClean="0"/>
          </a:p>
          <a:p>
            <a:pPr lvl="1"/>
            <a:r>
              <a:rPr lang="es-ES_tradnl" sz="2000" dirty="0" err="1" smtClean="0">
                <a:solidFill>
                  <a:srgbClr val="0000E6"/>
                </a:solidFill>
              </a:rPr>
              <a:t>for</a:t>
            </a:r>
            <a:r>
              <a:rPr lang="es-ES_tradnl" sz="2000" dirty="0" smtClean="0"/>
              <a:t>(</a:t>
            </a:r>
            <a:r>
              <a:rPr lang="es-ES_tradnl" sz="2000" dirty="0" err="1" smtClean="0">
                <a:solidFill>
                  <a:srgbClr val="0000E6"/>
                </a:solidFill>
              </a:rPr>
              <a:t>int</a:t>
            </a:r>
            <a:r>
              <a:rPr lang="es-ES_tradnl" sz="2000" dirty="0" smtClean="0"/>
              <a:t> </a:t>
            </a:r>
            <a:r>
              <a:rPr lang="es-ES_tradnl" sz="2000" dirty="0"/>
              <a:t>i = 0; i &lt;= </a:t>
            </a:r>
            <a:r>
              <a:rPr lang="es-ES_tradnl" sz="2000" dirty="0" err="1"/>
              <a:t>a.</a:t>
            </a:r>
            <a:r>
              <a:rPr lang="es-ES_tradnl" sz="2000" dirty="0" err="1">
                <a:solidFill>
                  <a:srgbClr val="009900"/>
                </a:solidFill>
              </a:rPr>
              <a:t>length</a:t>
            </a:r>
            <a:r>
              <a:rPr lang="es-ES_tradnl" sz="2000" dirty="0"/>
              <a:t> - 2; i++) { </a:t>
            </a:r>
            <a:endParaRPr lang="es-ES_tradnl" sz="2000" dirty="0" smtClean="0"/>
          </a:p>
          <a:p>
            <a:pPr lvl="2"/>
            <a:r>
              <a:rPr lang="es-ES_tradnl" sz="2000" dirty="0" err="1" smtClean="0">
                <a:solidFill>
                  <a:srgbClr val="0000E6"/>
                </a:solidFill>
              </a:rPr>
              <a:t>int</a:t>
            </a:r>
            <a:r>
              <a:rPr lang="es-ES_tradnl" sz="2000" dirty="0" smtClean="0"/>
              <a:t> </a:t>
            </a:r>
            <a:r>
              <a:rPr lang="es-ES_tradnl" sz="2000" dirty="0"/>
              <a:t>pos = i; </a:t>
            </a:r>
            <a:endParaRPr lang="es-ES_tradnl" sz="2000" dirty="0" smtClean="0"/>
          </a:p>
          <a:p>
            <a:pPr lvl="2"/>
            <a:r>
              <a:rPr lang="es-ES_tradnl" sz="2000" dirty="0" err="1" smtClean="0">
                <a:solidFill>
                  <a:srgbClr val="0000E6"/>
                </a:solidFill>
              </a:rPr>
              <a:t>for</a:t>
            </a:r>
            <a:r>
              <a:rPr lang="es-ES_tradnl" sz="2000" dirty="0" smtClean="0"/>
              <a:t>(</a:t>
            </a:r>
            <a:r>
              <a:rPr lang="es-ES_tradnl" sz="2000" dirty="0" err="1" smtClean="0">
                <a:solidFill>
                  <a:srgbClr val="0000E6"/>
                </a:solidFill>
              </a:rPr>
              <a:t>int</a:t>
            </a:r>
            <a:r>
              <a:rPr lang="es-ES_tradnl" sz="2000" dirty="0" smtClean="0"/>
              <a:t> </a:t>
            </a:r>
            <a:r>
              <a:rPr lang="es-ES_tradnl" sz="2000" dirty="0"/>
              <a:t>j = i + 1; j &lt;= </a:t>
            </a:r>
            <a:r>
              <a:rPr lang="es-ES_tradnl" sz="2000" dirty="0" err="1"/>
              <a:t>a.</a:t>
            </a:r>
            <a:r>
              <a:rPr lang="es-ES_tradnl" sz="2000" dirty="0" err="1">
                <a:solidFill>
                  <a:srgbClr val="009900"/>
                </a:solidFill>
              </a:rPr>
              <a:t>length</a:t>
            </a:r>
            <a:r>
              <a:rPr lang="es-ES_tradnl" sz="2000" dirty="0"/>
              <a:t> - 1; </a:t>
            </a:r>
            <a:r>
              <a:rPr lang="es-ES_tradnl" sz="2000" dirty="0" err="1"/>
              <a:t>j++</a:t>
            </a:r>
            <a:r>
              <a:rPr lang="es-ES_tradnl" sz="2000" dirty="0"/>
              <a:t>) { </a:t>
            </a:r>
            <a:endParaRPr lang="es-ES_tradnl" sz="2000" dirty="0" smtClean="0"/>
          </a:p>
          <a:p>
            <a:pPr lvl="3"/>
            <a:r>
              <a:rPr lang="es-ES_tradnl" sz="2000" dirty="0" err="1" smtClean="0">
                <a:solidFill>
                  <a:srgbClr val="0000E6"/>
                </a:solidFill>
              </a:rPr>
              <a:t>if</a:t>
            </a:r>
            <a:r>
              <a:rPr lang="es-ES_tradnl" sz="2000" dirty="0" smtClean="0"/>
              <a:t>(comparar(a</a:t>
            </a:r>
            <a:r>
              <a:rPr lang="es-ES_tradnl" sz="2000" dirty="0"/>
              <a:t>, </a:t>
            </a:r>
            <a:r>
              <a:rPr lang="es-ES_tradnl" sz="2000" dirty="0" err="1"/>
              <a:t>aux</a:t>
            </a:r>
            <a:r>
              <a:rPr lang="es-ES_tradnl" sz="2000" dirty="0"/>
              <a:t>, pos, j) == 1) </a:t>
            </a:r>
            <a:endParaRPr lang="es-ES_tradnl" sz="2000" dirty="0" smtClean="0"/>
          </a:p>
          <a:p>
            <a:pPr lvl="4"/>
            <a:r>
              <a:rPr lang="es-ES_tradnl" sz="2000" dirty="0" smtClean="0"/>
              <a:t>pos </a:t>
            </a:r>
            <a:r>
              <a:rPr lang="es-ES_tradnl" sz="2000" dirty="0"/>
              <a:t>= j; </a:t>
            </a:r>
            <a:endParaRPr lang="es-ES_tradnl" sz="2000" dirty="0" smtClean="0"/>
          </a:p>
          <a:p>
            <a:pPr lvl="2"/>
            <a:r>
              <a:rPr lang="es-ES_tradnl" sz="2000" dirty="0" smtClean="0"/>
              <a:t>} </a:t>
            </a:r>
          </a:p>
          <a:p>
            <a:pPr lvl="2"/>
            <a:r>
              <a:rPr lang="es-ES_tradnl" sz="2000" dirty="0" smtClean="0"/>
              <a:t>intercambiar(</a:t>
            </a:r>
            <a:r>
              <a:rPr lang="es-ES_tradnl" sz="2000" dirty="0" err="1" smtClean="0"/>
              <a:t>aux</a:t>
            </a:r>
            <a:r>
              <a:rPr lang="es-ES_tradnl" sz="2000" dirty="0"/>
              <a:t>, i, pos); </a:t>
            </a:r>
            <a:endParaRPr lang="es-ES_tradnl" sz="2000" dirty="0" smtClean="0"/>
          </a:p>
          <a:p>
            <a:pPr lvl="1"/>
            <a:r>
              <a:rPr lang="es-ES_tradnl" sz="2000" dirty="0" smtClean="0"/>
              <a:t>} </a:t>
            </a:r>
          </a:p>
          <a:p>
            <a:r>
              <a:rPr lang="es-ES_tradnl" sz="2000" dirty="0" smtClean="0"/>
              <a:t>}</a:t>
            </a:r>
            <a:endParaRPr lang="es-ES_tradnl" sz="2000" dirty="0"/>
          </a:p>
        </p:txBody>
      </p:sp>
      <p:sp>
        <p:nvSpPr>
          <p:cNvPr id="13" name="Abrir llave 12"/>
          <p:cNvSpPr/>
          <p:nvPr/>
        </p:nvSpPr>
        <p:spPr>
          <a:xfrm rot="10800000">
            <a:off x="4411478" y="3856837"/>
            <a:ext cx="406400" cy="914399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/>
          <p:cNvSpPr txBox="1"/>
          <p:nvPr/>
        </p:nvSpPr>
        <p:spPr>
          <a:xfrm>
            <a:off x="6173750" y="2920408"/>
            <a:ext cx="223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Para comparar, se utiliza tanto el arreglo “a” como el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20" name="Abrir llave 19"/>
          <p:cNvSpPr/>
          <p:nvPr/>
        </p:nvSpPr>
        <p:spPr>
          <a:xfrm rot="10800000">
            <a:off x="5767350" y="3121158"/>
            <a:ext cx="406400" cy="429498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20"/>
          <p:cNvSpPr/>
          <p:nvPr/>
        </p:nvSpPr>
        <p:spPr>
          <a:xfrm>
            <a:off x="758416" y="5059144"/>
            <a:ext cx="47376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dirty="0" err="1">
                <a:solidFill>
                  <a:srgbClr val="0000E6"/>
                </a:solidFill>
              </a:rPr>
              <a:t>public</a:t>
            </a:r>
            <a:r>
              <a:rPr lang="es-ES_tradnl" sz="2000" dirty="0"/>
              <a:t> </a:t>
            </a:r>
            <a:r>
              <a:rPr lang="es-ES_tradnl" sz="2000" dirty="0" err="1">
                <a:solidFill>
                  <a:srgbClr val="0000E6"/>
                </a:solidFill>
              </a:rPr>
              <a:t>void</a:t>
            </a:r>
            <a:r>
              <a:rPr lang="es-ES_tradnl" sz="2000" dirty="0"/>
              <a:t> </a:t>
            </a:r>
            <a:r>
              <a:rPr lang="es-ES_tradnl" sz="2000" b="1" dirty="0">
                <a:latin typeface="Monospaced" charset="0"/>
              </a:rPr>
              <a:t>intercambiar</a:t>
            </a:r>
            <a:r>
              <a:rPr lang="es-ES_tradnl" sz="2000" dirty="0"/>
              <a:t>(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[] a, 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 i, 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 j</a:t>
            </a:r>
            <a:r>
              <a:rPr lang="es-ES_tradnl" sz="2000" dirty="0" smtClean="0"/>
              <a:t>) { </a:t>
            </a:r>
          </a:p>
          <a:p>
            <a:pPr lvl="1"/>
            <a:r>
              <a:rPr lang="es-ES_tradnl" sz="2000" dirty="0" err="1" smtClean="0">
                <a:solidFill>
                  <a:srgbClr val="0000E6"/>
                </a:solidFill>
              </a:rPr>
              <a:t>int</a:t>
            </a:r>
            <a:r>
              <a:rPr lang="es-ES_tradnl" sz="2000" dirty="0" smtClean="0"/>
              <a:t> </a:t>
            </a:r>
            <a:r>
              <a:rPr lang="es-ES_tradnl" sz="2000" dirty="0" err="1"/>
              <a:t>aux</a:t>
            </a:r>
            <a:r>
              <a:rPr lang="es-ES_tradnl" sz="2000" dirty="0"/>
              <a:t> = a[i]; </a:t>
            </a:r>
            <a:endParaRPr lang="es-ES_tradnl" sz="2000" dirty="0" smtClean="0"/>
          </a:p>
          <a:p>
            <a:pPr lvl="1"/>
            <a:r>
              <a:rPr lang="es-ES_tradnl" sz="2000" dirty="0" smtClean="0"/>
              <a:t>a[i</a:t>
            </a:r>
            <a:r>
              <a:rPr lang="es-ES_tradnl" sz="2000" dirty="0"/>
              <a:t>] = a[j]; </a:t>
            </a:r>
            <a:endParaRPr lang="es-ES_tradnl" sz="2000" dirty="0" smtClean="0"/>
          </a:p>
          <a:p>
            <a:pPr lvl="1"/>
            <a:r>
              <a:rPr lang="es-ES_tradnl" sz="2000" dirty="0" smtClean="0"/>
              <a:t>a[j</a:t>
            </a:r>
            <a:r>
              <a:rPr lang="es-ES_tradnl" sz="2000" dirty="0"/>
              <a:t>] = </a:t>
            </a:r>
            <a:r>
              <a:rPr lang="es-ES_tradnl" sz="2000" dirty="0" err="1"/>
              <a:t>aux</a:t>
            </a:r>
            <a:r>
              <a:rPr lang="es-ES_tradnl" sz="2000" dirty="0"/>
              <a:t>; </a:t>
            </a:r>
            <a:endParaRPr lang="es-ES_tradnl" sz="2000" dirty="0" smtClean="0"/>
          </a:p>
          <a:p>
            <a:r>
              <a:rPr lang="es-ES_tradnl" sz="2000" dirty="0" smtClean="0"/>
              <a:t>}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613816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</a:t>
            </a:r>
            <a:r>
              <a:rPr lang="es-ES_tradnl" sz="2800" i="1" dirty="0" err="1" smtClean="0">
                <a:solidFill>
                  <a:prstClr val="black"/>
                </a:solidFill>
              </a:rPr>
              <a:t>PSeInt</a:t>
            </a:r>
            <a:r>
              <a:rPr lang="es-ES_tradnl" sz="2800" i="1" dirty="0" smtClean="0">
                <a:solidFill>
                  <a:prstClr val="black"/>
                </a:solidFill>
              </a:rPr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2084646" y="2017298"/>
            <a:ext cx="497470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OrdenConIndice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Entero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smtClean="0">
                <a:solidFill>
                  <a:srgbClr val="000000"/>
                </a:solidFill>
              </a:rPr>
              <a:t>n </a:t>
            </a:r>
            <a:r>
              <a:rPr lang="es-ES_tradnl" sz="2200" b="1" dirty="0">
                <a:solidFill>
                  <a:srgbClr val="000000"/>
                </a:solidFill>
              </a:rPr>
              <a:t>=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8E6B23"/>
                </a:solidFill>
              </a:rPr>
              <a:t>10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[</a:t>
            </a:r>
            <a:r>
              <a:rPr lang="es-ES_tradnl" sz="2200" dirty="0">
                <a:solidFill>
                  <a:srgbClr val="000000"/>
                </a:solidFill>
              </a:rPr>
              <a:t>n</a:t>
            </a:r>
            <a:r>
              <a:rPr lang="es-ES_tradnl" sz="2200" b="1" dirty="0">
                <a:solidFill>
                  <a:srgbClr val="000000"/>
                </a:solidFill>
              </a:rPr>
              <a:t>],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[</a:t>
            </a:r>
            <a:r>
              <a:rPr lang="es-ES_tradnl" sz="2200" dirty="0">
                <a:solidFill>
                  <a:srgbClr val="000000"/>
                </a:solidFill>
              </a:rPr>
              <a:t>n</a:t>
            </a:r>
            <a:r>
              <a:rPr lang="es-ES_tradnl" sz="2200" b="1" dirty="0">
                <a:solidFill>
                  <a:srgbClr val="000000"/>
                </a:solidFill>
              </a:rPr>
              <a:t>]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smtClean="0">
                <a:solidFill>
                  <a:srgbClr val="000000"/>
                </a:solidFill>
              </a:rPr>
              <a:t>cargar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smtClean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8E6B23"/>
                </a:solidFill>
              </a:rPr>
              <a:t>100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smtClean="0">
                <a:solidFill>
                  <a:srgbClr val="000000"/>
                </a:solidFill>
              </a:rPr>
              <a:t>inicializar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err="1" smtClean="0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"Antes de ordenar"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err="1" smtClean="0">
                <a:solidFill>
                  <a:srgbClr val="000000"/>
                </a:solidFill>
              </a:rPr>
              <a:t>mostrarArreglos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smtClean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"Ordenando..."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err="1" smtClean="0">
                <a:solidFill>
                  <a:srgbClr val="000000"/>
                </a:solidFill>
              </a:rPr>
              <a:t>seleccion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smtClean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</a:t>
            </a:r>
            <a:r>
              <a:rPr lang="es-ES_tradnl" sz="2200" dirty="0" err="1">
                <a:solidFill>
                  <a:srgbClr val="FF0000"/>
                </a:solidFill>
              </a:rPr>
              <a:t>Despues</a:t>
            </a:r>
            <a:r>
              <a:rPr lang="es-ES_tradnl" sz="2200" dirty="0">
                <a:solidFill>
                  <a:srgbClr val="FF0000"/>
                </a:solidFill>
              </a:rPr>
              <a:t> de ordenar"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mostrarArreglos</a:t>
            </a:r>
            <a:r>
              <a:rPr lang="es-ES_tradnl" sz="2200" b="1" dirty="0">
                <a:solidFill>
                  <a:srgbClr val="000000"/>
                </a:solidFill>
              </a:rPr>
              <a:t>(</a:t>
            </a:r>
            <a:r>
              <a:rPr lang="es-ES_tradnl" sz="2200" dirty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endParaRPr lang="es-ES_tradnl" sz="2200" dirty="0"/>
          </a:p>
        </p:txBody>
      </p:sp>
    </p:spTree>
    <p:extLst>
      <p:ext uri="{BB962C8B-B14F-4D97-AF65-F5344CB8AC3E}">
        <p14:creationId xmlns:p14="http://schemas.microsoft.com/office/powerpoint/2010/main" val="690075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Migración a Java 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Ordenar con Arreglo </a:t>
            </a:r>
            <a:r>
              <a:rPr lang="es-ES_tradnl" sz="2800" i="1" dirty="0" smtClean="0">
                <a:solidFill>
                  <a:prstClr val="black"/>
                </a:solidFill>
              </a:rPr>
              <a:t>Auxiliar (Java)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4" y="1055770"/>
            <a:ext cx="908774" cy="90877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00199" y="2120315"/>
            <a:ext cx="59436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dirty="0" err="1">
                <a:solidFill>
                  <a:srgbClr val="0000E6"/>
                </a:solidFill>
              </a:rPr>
              <a:t>public</a:t>
            </a:r>
            <a:r>
              <a:rPr lang="es-ES_tradnl" sz="2000" dirty="0"/>
              <a:t> </a:t>
            </a:r>
            <a:r>
              <a:rPr lang="es-ES_tradnl" sz="2000" dirty="0" err="1">
                <a:solidFill>
                  <a:srgbClr val="0000E6"/>
                </a:solidFill>
              </a:rPr>
              <a:t>void</a:t>
            </a:r>
            <a:r>
              <a:rPr lang="es-ES_tradnl" sz="2000" dirty="0"/>
              <a:t> </a:t>
            </a:r>
            <a:r>
              <a:rPr lang="es-ES_tradnl" sz="2000" b="1" dirty="0">
                <a:latin typeface="Monospaced" charset="0"/>
              </a:rPr>
              <a:t>principal</a:t>
            </a:r>
            <a:r>
              <a:rPr lang="es-ES_tradnl" sz="2000" dirty="0"/>
              <a:t>() { </a:t>
            </a:r>
            <a:endParaRPr lang="es-ES_tradnl" sz="2000" dirty="0" smtClean="0"/>
          </a:p>
          <a:p>
            <a:pPr lvl="1"/>
            <a:r>
              <a:rPr lang="es-ES_tradnl" sz="2000" dirty="0" err="1" smtClean="0">
                <a:solidFill>
                  <a:srgbClr val="0000E6"/>
                </a:solidFill>
              </a:rPr>
              <a:t>int</a:t>
            </a:r>
            <a:r>
              <a:rPr lang="es-ES_tradnl" sz="2000" dirty="0" smtClean="0"/>
              <a:t> </a:t>
            </a:r>
            <a:r>
              <a:rPr lang="es-ES_tradnl" sz="2000" dirty="0"/>
              <a:t>n = 10; </a:t>
            </a:r>
            <a:endParaRPr lang="es-ES_tradnl" sz="2000" dirty="0" smtClean="0"/>
          </a:p>
          <a:p>
            <a:pPr lvl="1"/>
            <a:r>
              <a:rPr lang="es-ES_tradnl" sz="2000" dirty="0" err="1" smtClean="0">
                <a:solidFill>
                  <a:srgbClr val="0000E6"/>
                </a:solidFill>
              </a:rPr>
              <a:t>int</a:t>
            </a:r>
            <a:r>
              <a:rPr lang="es-ES_tradnl" sz="2000" dirty="0"/>
              <a:t>[] a, </a:t>
            </a:r>
            <a:r>
              <a:rPr lang="es-ES_tradnl" sz="2000" dirty="0" err="1"/>
              <a:t>aux</a:t>
            </a:r>
            <a:r>
              <a:rPr lang="es-ES_tradnl" sz="2000" dirty="0"/>
              <a:t>; </a:t>
            </a:r>
            <a:endParaRPr lang="es-ES_tradnl" sz="2000" dirty="0" smtClean="0"/>
          </a:p>
          <a:p>
            <a:pPr lvl="1"/>
            <a:r>
              <a:rPr lang="es-ES_tradnl" sz="2000" dirty="0" smtClean="0"/>
              <a:t>a </a:t>
            </a:r>
            <a:r>
              <a:rPr lang="es-ES_tradnl" sz="2000" dirty="0"/>
              <a:t>= </a:t>
            </a:r>
            <a:r>
              <a:rPr lang="es-ES_tradnl" sz="2000" dirty="0">
                <a:solidFill>
                  <a:srgbClr val="0000E6"/>
                </a:solidFill>
              </a:rPr>
              <a:t>new</a:t>
            </a:r>
            <a:r>
              <a:rPr lang="es-ES_tradnl" sz="2000" dirty="0"/>
              <a:t> 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[n];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aux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>
                <a:solidFill>
                  <a:srgbClr val="0000E6"/>
                </a:solidFill>
              </a:rPr>
              <a:t>new</a:t>
            </a:r>
            <a:r>
              <a:rPr lang="es-ES_tradnl" sz="2000" dirty="0"/>
              <a:t> </a:t>
            </a:r>
            <a:r>
              <a:rPr lang="es-ES_tradnl" sz="2000" dirty="0" err="1">
                <a:solidFill>
                  <a:srgbClr val="0000E6"/>
                </a:solidFill>
              </a:rPr>
              <a:t>int</a:t>
            </a:r>
            <a:r>
              <a:rPr lang="es-ES_tradnl" sz="2000" dirty="0"/>
              <a:t>[n]; </a:t>
            </a:r>
            <a:endParaRPr lang="es-ES_tradnl" sz="2000" dirty="0" smtClean="0"/>
          </a:p>
          <a:p>
            <a:pPr lvl="1"/>
            <a:r>
              <a:rPr lang="es-ES_tradnl" sz="2000" dirty="0" smtClean="0"/>
              <a:t>cargar(a</a:t>
            </a:r>
            <a:r>
              <a:rPr lang="es-ES_tradnl" sz="2000" dirty="0"/>
              <a:t>, 100); </a:t>
            </a:r>
            <a:endParaRPr lang="es-ES_tradnl" sz="2000" dirty="0" smtClean="0"/>
          </a:p>
          <a:p>
            <a:pPr lvl="1"/>
            <a:r>
              <a:rPr lang="es-ES_tradnl" sz="2000" dirty="0" smtClean="0"/>
              <a:t>inicializar(</a:t>
            </a:r>
            <a:r>
              <a:rPr lang="es-ES_tradnl" sz="2000" dirty="0" err="1" smtClean="0"/>
              <a:t>aux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System.</a:t>
            </a:r>
            <a:r>
              <a:rPr lang="es-ES_tradnl" sz="20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000" dirty="0" err="1" smtClean="0"/>
              <a:t>.println</a:t>
            </a:r>
            <a:r>
              <a:rPr lang="es-ES_tradnl" sz="2000" dirty="0"/>
              <a:t>(</a:t>
            </a:r>
            <a:r>
              <a:rPr lang="es-ES_tradnl" sz="2000" dirty="0">
                <a:solidFill>
                  <a:srgbClr val="CE7B00"/>
                </a:solidFill>
              </a:rPr>
              <a:t>"Antes de ordenar"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mostrarArreglos</a:t>
            </a:r>
            <a:r>
              <a:rPr lang="es-ES_tradnl" sz="2000" dirty="0" smtClean="0"/>
              <a:t>(a</a:t>
            </a:r>
            <a:r>
              <a:rPr lang="es-ES_tradnl" sz="2000" dirty="0"/>
              <a:t>, </a:t>
            </a:r>
            <a:r>
              <a:rPr lang="es-ES_tradnl" sz="2000" dirty="0" err="1"/>
              <a:t>aux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System.</a:t>
            </a:r>
            <a:r>
              <a:rPr lang="es-ES_tradnl" sz="20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000" dirty="0" err="1" smtClean="0"/>
              <a:t>.println</a:t>
            </a:r>
            <a:r>
              <a:rPr lang="es-ES_tradnl" sz="2000" dirty="0"/>
              <a:t>(</a:t>
            </a:r>
            <a:r>
              <a:rPr lang="es-ES_tradnl" sz="2000" dirty="0">
                <a:solidFill>
                  <a:srgbClr val="CE7B00"/>
                </a:solidFill>
              </a:rPr>
              <a:t>"Ordenando..."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seleccion</a:t>
            </a:r>
            <a:r>
              <a:rPr lang="es-ES_tradnl" sz="2000" dirty="0" smtClean="0"/>
              <a:t>(a</a:t>
            </a:r>
            <a:r>
              <a:rPr lang="es-ES_tradnl" sz="2000" dirty="0"/>
              <a:t>, </a:t>
            </a:r>
            <a:r>
              <a:rPr lang="es-ES_tradnl" sz="2000" dirty="0" err="1"/>
              <a:t>aux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System.</a:t>
            </a:r>
            <a:r>
              <a:rPr lang="es-ES_tradnl" sz="2000" i="1" dirty="0" err="1" smtClean="0">
                <a:solidFill>
                  <a:srgbClr val="009900"/>
                </a:solidFill>
                <a:latin typeface="Monospaced" charset="0"/>
              </a:rPr>
              <a:t>out</a:t>
            </a:r>
            <a:r>
              <a:rPr lang="es-ES_tradnl" sz="2000" dirty="0" err="1" smtClean="0"/>
              <a:t>.println</a:t>
            </a:r>
            <a:r>
              <a:rPr lang="es-ES_tradnl" sz="2000" dirty="0"/>
              <a:t>(</a:t>
            </a:r>
            <a:r>
              <a:rPr lang="es-ES_tradnl" sz="2000" dirty="0">
                <a:solidFill>
                  <a:srgbClr val="CE7B00"/>
                </a:solidFill>
              </a:rPr>
              <a:t>"</a:t>
            </a:r>
            <a:r>
              <a:rPr lang="es-ES_tradnl" sz="2000" dirty="0" err="1">
                <a:solidFill>
                  <a:srgbClr val="CE7B00"/>
                </a:solidFill>
              </a:rPr>
              <a:t>Despues</a:t>
            </a:r>
            <a:r>
              <a:rPr lang="es-ES_tradnl" sz="2000" dirty="0">
                <a:solidFill>
                  <a:srgbClr val="CE7B00"/>
                </a:solidFill>
              </a:rPr>
              <a:t> de ordenar"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pPr lvl="1"/>
            <a:r>
              <a:rPr lang="es-ES_tradnl" sz="2000" dirty="0" err="1" smtClean="0"/>
              <a:t>mostrarArreglos</a:t>
            </a:r>
            <a:r>
              <a:rPr lang="es-ES_tradnl" sz="2000" dirty="0" smtClean="0"/>
              <a:t>(a</a:t>
            </a:r>
            <a:r>
              <a:rPr lang="es-ES_tradnl" sz="2000" dirty="0"/>
              <a:t>, </a:t>
            </a:r>
            <a:r>
              <a:rPr lang="es-ES_tradnl" sz="2000" dirty="0" err="1"/>
              <a:t>aux</a:t>
            </a:r>
            <a:r>
              <a:rPr lang="es-ES_tradnl" sz="2000" dirty="0"/>
              <a:t>); </a:t>
            </a:r>
            <a:endParaRPr lang="es-ES_tradnl" sz="2000" dirty="0" smtClean="0"/>
          </a:p>
          <a:p>
            <a:r>
              <a:rPr lang="es-ES_tradnl" sz="2000" dirty="0" smtClean="0"/>
              <a:t>}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68975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3100" i="1" dirty="0"/>
              <a:t>Mezclado (código)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8600" y="3055619"/>
            <a:ext cx="5245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mezclado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der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der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medio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medio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80"/>
                </a:solidFill>
              </a:rPr>
              <a:t>trunc</a:t>
            </a:r>
            <a:r>
              <a:rPr lang="es-ES_tradnl" b="1" dirty="0">
                <a:solidFill>
                  <a:srgbClr val="000000"/>
                </a:solidFill>
              </a:rPr>
              <a:t>((</a:t>
            </a:r>
            <a:r>
              <a:rPr lang="es-ES_tradnl" dirty="0">
                <a:solidFill>
                  <a:srgbClr val="000000"/>
                </a:solidFill>
              </a:rPr>
              <a:t>der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/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mezclado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medio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mezclado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medio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der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mezclar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medio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der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6090258" y="2808664"/>
            <a:ext cx="3025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es menor a “der” significa que hay mas de un elemento</a:t>
            </a:r>
            <a:endParaRPr lang="es-ES_tradnl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641671" y="3416773"/>
            <a:ext cx="350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El cálculo del medio es el valor a la izquierda (offset) mas la división por 2 del rango entre “der” y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613400" y="5835315"/>
            <a:ext cx="335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Una vez ordenadas las dos mitades, mezclarlas de forma “inteligente”</a:t>
            </a:r>
            <a:endParaRPr lang="es-ES_tradnl" sz="1600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2851150" y="3274798"/>
            <a:ext cx="3239108" cy="277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4470704" y="3717644"/>
            <a:ext cx="1170967" cy="28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4927600" y="4370881"/>
            <a:ext cx="892784" cy="12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 flipV="1">
            <a:off x="5181600" y="4996411"/>
            <a:ext cx="638782" cy="83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820383" y="4234058"/>
            <a:ext cx="326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Llamadas recursivas al método “mezclado” con las mitades </a:t>
            </a:r>
            <a:r>
              <a:rPr lang="es-ES_tradnl" sz="1600" smtClean="0"/>
              <a:t>delimitadas por: </a:t>
            </a:r>
            <a:endParaRPr lang="es-ES_tradnl" sz="16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y “medio”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“medio + 1” y “der”</a:t>
            </a:r>
            <a:endParaRPr lang="es-ES_tradnl" sz="1600" dirty="0"/>
          </a:p>
        </p:txBody>
      </p:sp>
      <p:cxnSp>
        <p:nvCxnSpPr>
          <p:cNvPr id="16" name="Conector recto de flecha 15"/>
          <p:cNvCxnSpPr/>
          <p:nvPr/>
        </p:nvCxnSpPr>
        <p:spPr>
          <a:xfrm flipH="1" flipV="1">
            <a:off x="5329728" y="4678069"/>
            <a:ext cx="490656" cy="6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40080" y="2095913"/>
            <a:ext cx="4733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Los parámetros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y “der” delimitan el rango del arreglo en el cual se va a ordenar los elementos</a:t>
            </a:r>
            <a:endParaRPr lang="es-ES_tradnl" sz="1600" dirty="0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4267200" y="2677474"/>
            <a:ext cx="304800" cy="42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4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2028</TotalTime>
  <Words>5985</Words>
  <Application>Microsoft Macintosh PowerPoint</Application>
  <PresentationFormat>Presentación en pantalla (4:3)</PresentationFormat>
  <Paragraphs>1172</Paragraphs>
  <Slides>85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4" baseType="lpstr">
      <vt:lpstr>Arial</vt:lpstr>
      <vt:lpstr>Calibri</vt:lpstr>
      <vt:lpstr>Consolas</vt:lpstr>
      <vt:lpstr>Courier New</vt:lpstr>
      <vt:lpstr>DejaVu Sans</vt:lpstr>
      <vt:lpstr>Mangal</vt:lpstr>
      <vt:lpstr>Monospaced</vt:lpstr>
      <vt:lpstr>Pinyon Script</vt:lpstr>
      <vt:lpstr>Tema de Office</vt:lpstr>
      <vt:lpstr>Técnicas de Programación</vt:lpstr>
      <vt:lpstr>Algoritmos Básicos </vt:lpstr>
      <vt:lpstr>Algoritmos de Ordenamiento Objetivo y Alternativas</vt:lpstr>
      <vt:lpstr>Algoritmos de Ordenamiento Lineamientos del Código</vt:lpstr>
      <vt:lpstr>Algoritmos de Ordenamiento  Tipos de Algoritmos</vt:lpstr>
      <vt:lpstr>Algoritmos de Ordenamiento Burbuja (bubble-sort)</vt:lpstr>
      <vt:lpstr>Algoritmos de Ordenamiento Selección (selection-sort)</vt:lpstr>
      <vt:lpstr>Algoritmos de Ordenamiento Mezclado (merge-sort)</vt:lpstr>
      <vt:lpstr>Algoritmos de Ordenamiento Mezclado (código)</vt:lpstr>
      <vt:lpstr>Algoritmos de Ordenamiento Mezclado (código)</vt:lpstr>
      <vt:lpstr>Algoritmos de Búsqueda  Búsqueda Binaria</vt:lpstr>
      <vt:lpstr>Algoritmos de Búsqueda  Búsqueda Binaria</vt:lpstr>
      <vt:lpstr>Algoritmos de Búsqueda  Búsqueda Binaria</vt:lpstr>
      <vt:lpstr>Técnicas de Programación</vt:lpstr>
      <vt:lpstr>Introducción a Java Lenguajes de Programación</vt:lpstr>
      <vt:lpstr>Introducción a Java ¿Por qué Java?</vt:lpstr>
      <vt:lpstr>Introducción a Java ¿Por qué Java?</vt:lpstr>
      <vt:lpstr>Introducción a Java ¿Por qué Java?</vt:lpstr>
      <vt:lpstr>Introducción a Java  Reseña Histórica</vt:lpstr>
      <vt:lpstr>Introducción a Java NetBeans: Entorno de Desarrollo</vt:lpstr>
      <vt:lpstr>Introducción a Java NetBeans: Crear un Proyecto</vt:lpstr>
      <vt:lpstr>Introducción a Java NetBeans: Elegir el Tipo de Proyecto</vt:lpstr>
      <vt:lpstr>Introducción a Java NetBeans: Ingresar Nombre y Ubicación</vt:lpstr>
      <vt:lpstr>Introducción a Java NetBeans: Agregar Código o Carpetas</vt:lpstr>
      <vt:lpstr>Introducción a Java  NetBeans: Agregar Código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Familiarizandonos con el Lenguaje</vt:lpstr>
      <vt:lpstr>Introducción a Java Resumen: Programa Principal</vt:lpstr>
      <vt:lpstr>Introducción a Java Resumen: Declaración de Variables</vt:lpstr>
      <vt:lpstr>Introducción a Java Resumen: Selección</vt:lpstr>
      <vt:lpstr>Introducción a Java Resumen: Selección</vt:lpstr>
      <vt:lpstr>Introducción a Java Resumen: Repetición</vt:lpstr>
      <vt:lpstr>Introducción a Java Resumen: Declaración de Métodos</vt:lpstr>
      <vt:lpstr>Introducción a Java Resumen: Declaración de Métodos</vt:lpstr>
      <vt:lpstr>Técnicas de Programación</vt:lpstr>
      <vt:lpstr>Migración a Java Simular la Espera de un Colectivo</vt:lpstr>
      <vt:lpstr>Migración a Java  Calificaciones</vt:lpstr>
      <vt:lpstr>Migración a Java Suma entre Números</vt:lpstr>
      <vt:lpstr>Migración a Java  Ordenar con Arreglo Auxiliar</vt:lpstr>
      <vt:lpstr>Técnicas de Programación</vt:lpstr>
      <vt:lpstr>Introducción a Java ¿Por qué Java?</vt:lpstr>
      <vt:lpstr>Introducción a Java Resumen: Programa Principal</vt:lpstr>
      <vt:lpstr>Introducción a Java Resumen: Declaración de Variables</vt:lpstr>
      <vt:lpstr>Introducción a Java Resumen: Selección</vt:lpstr>
      <vt:lpstr>Introducción a Java Resumen: Selección</vt:lpstr>
      <vt:lpstr>Introducción a Java Resumen: Repetición</vt:lpstr>
      <vt:lpstr>Introducción a Java Resumen: Declaración de Métodos</vt:lpstr>
      <vt:lpstr>Introducción a Java Resumen: Declaración de Métodos</vt:lpstr>
      <vt:lpstr>Técnicas de Programación</vt:lpstr>
      <vt:lpstr>Migración a Java Simular la Espera de un Colectivo</vt:lpstr>
      <vt:lpstr>Migración a Java Simular la Espera de un Colectivo</vt:lpstr>
      <vt:lpstr>Migración a Java Simular la Espera de un Colectivo</vt:lpstr>
      <vt:lpstr>Migración a Java  Calificaciones</vt:lpstr>
      <vt:lpstr>Migración a Java  Calificaciones (PSeInt)</vt:lpstr>
      <vt:lpstr>Migración a Java  Calificaciones (Java)</vt:lpstr>
      <vt:lpstr>Migración a Java Suma entre Números</vt:lpstr>
      <vt:lpstr>Migración a Java Suma entre Números (PSeInt)</vt:lpstr>
      <vt:lpstr>Migración a Java Suma entre Números (Java)</vt:lpstr>
      <vt:lpstr>Migración a Java  Ordenar con Arreglo Auxiliar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  <vt:lpstr>Migración a Java  Ordenar con Arreglo Auxiliar (PSeInt)</vt:lpstr>
      <vt:lpstr>Migración a Java  Ordenar con Arreglo Auxiliar (Java)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132</cp:revision>
  <dcterms:created xsi:type="dcterms:W3CDTF">2017-06-08T19:02:43Z</dcterms:created>
  <dcterms:modified xsi:type="dcterms:W3CDTF">2017-07-13T18:36:54Z</dcterms:modified>
</cp:coreProperties>
</file>